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64" r:id="rId3"/>
    <p:sldId id="265" r:id="rId4"/>
    <p:sldId id="257" r:id="rId5"/>
    <p:sldId id="266" r:id="rId6"/>
    <p:sldId id="267" r:id="rId7"/>
    <p:sldId id="258" r:id="rId8"/>
    <p:sldId id="259" r:id="rId9"/>
    <p:sldId id="269" r:id="rId10"/>
    <p:sldId id="268" r:id="rId11"/>
    <p:sldId id="270" r:id="rId12"/>
  </p:sldIdLst>
  <p:sldSz cx="9144000" cy="5143500" type="screen16x9"/>
  <p:notesSz cx="6858000" cy="9144000"/>
  <p:embeddedFontLst>
    <p:embeddedFont>
      <p:font typeface="Open Sans" panose="020B0604020202020204" charset="0"/>
      <p:regular r:id="rId14"/>
      <p:bold r:id="rId15"/>
      <p:italic r:id="rId16"/>
      <p:boldItalic r:id="rId17"/>
    </p:embeddedFont>
    <p:embeddedFont>
      <p:font typeface="Economica"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26" y="57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c21df6a2ba_0_4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c21df6a2ba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7453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c21df6a2ba_0_4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c21df6a2ba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3932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c21df6a2ba_0_4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c21df6a2ba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c21df6a2ba_0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c21df6a2ba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7888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c21df6a2ba_0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c21df6a2ba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1482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c21df6a2ba_0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c21df6a2ba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c21df6a2ba_0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c21df6a2ba_0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c21df6a2ba_0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c21df6a2ba_0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8396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1c21df6a2ba_0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1c21df6a2ba_0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80081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c21df6a2ba_0_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c21df6a2ba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7327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756700"/>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32667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flipH="1">
            <a:off x="7595938" y="4602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466425" y="35583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p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3113775" y="1283255"/>
            <a:ext cx="3054600" cy="1537200"/>
          </a:xfrm>
          <a:prstGeom prst="rect">
            <a:avLst/>
          </a:prstGeom>
        </p:spPr>
        <p:txBody>
          <a:bodyPr spcFirstLastPara="1" wrap="square" lIns="91425" tIns="91425" rIns="91425" bIns="91425" anchor="b" anchorCtr="0">
            <a:noAutofit/>
          </a:bodyPr>
          <a:lstStyle/>
          <a:p>
            <a:r>
              <a:rPr lang="pl-PL" sz="2400" dirty="0">
                <a:solidFill>
                  <a:srgbClr val="0070C0"/>
                </a:solidFill>
              </a:rPr>
              <a:t>,</a:t>
            </a:r>
            <a:r>
              <a:rPr lang="pl-PL" sz="2400" b="1" dirty="0">
                <a:solidFill>
                  <a:srgbClr val="0070C0"/>
                </a:solidFill>
              </a:rPr>
              <a:t>Pan Tadeusz</a:t>
            </a:r>
            <a:r>
              <a:rPr lang="pl-PL" sz="2400" dirty="0">
                <a:solidFill>
                  <a:srgbClr val="0070C0"/>
                </a:solidFill>
              </a:rPr>
              <a:t>" </a:t>
            </a:r>
            <a:r>
              <a:rPr lang="pl-PL" sz="2400" dirty="0" smtClean="0">
                <a:solidFill>
                  <a:srgbClr val="0070C0"/>
                </a:solidFill>
              </a:rPr>
              <a:t/>
            </a:r>
            <a:br>
              <a:rPr lang="pl-PL" sz="2400" dirty="0" smtClean="0">
                <a:solidFill>
                  <a:srgbClr val="0070C0"/>
                </a:solidFill>
              </a:rPr>
            </a:br>
            <a:r>
              <a:rPr lang="pl-PL" sz="2400" dirty="0" smtClean="0">
                <a:solidFill>
                  <a:srgbClr val="0070C0"/>
                </a:solidFill>
              </a:rPr>
              <a:t>by </a:t>
            </a:r>
            <a:r>
              <a:rPr lang="pl-PL" sz="2400" dirty="0">
                <a:solidFill>
                  <a:srgbClr val="0070C0"/>
                </a:solidFill>
              </a:rPr>
              <a:t>Adam </a:t>
            </a:r>
            <a:r>
              <a:rPr lang="pl-PL" sz="2400" dirty="0" smtClean="0">
                <a:solidFill>
                  <a:srgbClr val="0070C0"/>
                </a:solidFill>
              </a:rPr>
              <a:t>Mickiewicz</a:t>
            </a:r>
            <a:r>
              <a:rPr lang="pl-PL" sz="2400" dirty="0" smtClean="0"/>
              <a:t/>
            </a:r>
            <a:br>
              <a:rPr lang="pl-PL" sz="2400" dirty="0" smtClean="0"/>
            </a:br>
            <a:r>
              <a:rPr lang="az-Cyrl-AZ" sz="2400" dirty="0">
                <a:solidFill>
                  <a:srgbClr val="00B050"/>
                </a:solidFill>
              </a:rPr>
              <a:t>«Пан Тадеуш</a:t>
            </a:r>
            <a:r>
              <a:rPr lang="az-Cyrl-AZ" sz="2400" dirty="0" smtClean="0">
                <a:solidFill>
                  <a:srgbClr val="00B050"/>
                </a:solidFill>
              </a:rPr>
              <a:t>»</a:t>
            </a:r>
            <a:r>
              <a:rPr lang="pl-PL" sz="2400" dirty="0" smtClean="0"/>
              <a:t/>
            </a:r>
            <a:br>
              <a:rPr lang="pl-PL" sz="2400" dirty="0" smtClean="0"/>
            </a:br>
            <a:r>
              <a:rPr lang="pl" sz="2400" dirty="0">
                <a:solidFill>
                  <a:schemeClr val="accent1">
                    <a:lumMod val="60000"/>
                    <a:lumOff val="40000"/>
                  </a:schemeClr>
                </a:solidFill>
              </a:rPr>
              <a:t>,,Pan Tadeusz’’</a:t>
            </a:r>
            <a:endParaRPr sz="2400" dirty="0">
              <a:solidFill>
                <a:schemeClr val="accent1">
                  <a:lumMod val="60000"/>
                  <a:lumOff val="40000"/>
                </a:schemeClr>
              </a:solidFill>
            </a:endParaRPr>
          </a:p>
        </p:txBody>
      </p:sp>
      <p:sp>
        <p:nvSpPr>
          <p:cNvPr id="63" name="Google Shape;63;p13"/>
          <p:cNvSpPr txBox="1">
            <a:spLocks noGrp="1"/>
          </p:cNvSpPr>
          <p:nvPr>
            <p:ph type="subTitle" idx="1"/>
          </p:nvPr>
        </p:nvSpPr>
        <p:spPr>
          <a:xfrm>
            <a:off x="3594847" y="3397624"/>
            <a:ext cx="2788024" cy="950258"/>
          </a:xfrm>
          <a:prstGeom prst="rect">
            <a:avLst/>
          </a:prstGeom>
        </p:spPr>
        <p:txBody>
          <a:bodyPr spcFirstLastPara="1" wrap="square" lIns="91425" tIns="91425" rIns="91425" bIns="91425" anchor="t" anchorCtr="0">
            <a:normAutofit fontScale="85000" lnSpcReduction="20000"/>
          </a:bodyPr>
          <a:lstStyle/>
          <a:p>
            <a:pPr marL="0" lvl="0" indent="0"/>
            <a:r>
              <a:rPr lang="pl-PL" dirty="0" err="1">
                <a:solidFill>
                  <a:srgbClr val="0070C0"/>
                </a:solidFill>
              </a:rPr>
              <a:t>Poland's</a:t>
            </a:r>
            <a:r>
              <a:rPr lang="pl-PL" dirty="0">
                <a:solidFill>
                  <a:srgbClr val="0070C0"/>
                </a:solidFill>
              </a:rPr>
              <a:t> </a:t>
            </a:r>
            <a:r>
              <a:rPr lang="pl-PL" dirty="0" err="1">
                <a:solidFill>
                  <a:srgbClr val="0070C0"/>
                </a:solidFill>
              </a:rPr>
              <a:t>national</a:t>
            </a:r>
            <a:r>
              <a:rPr lang="pl-PL" dirty="0">
                <a:solidFill>
                  <a:srgbClr val="0070C0"/>
                </a:solidFill>
              </a:rPr>
              <a:t> </a:t>
            </a:r>
            <a:r>
              <a:rPr lang="pl-PL" dirty="0" err="1" smtClean="0">
                <a:solidFill>
                  <a:srgbClr val="0070C0"/>
                </a:solidFill>
              </a:rPr>
              <a:t>epic</a:t>
            </a:r>
            <a:endParaRPr lang="pl-PL" dirty="0" smtClean="0">
              <a:solidFill>
                <a:srgbClr val="0070C0"/>
              </a:solidFill>
            </a:endParaRPr>
          </a:p>
          <a:p>
            <a:pPr marL="0" indent="0"/>
            <a:r>
              <a:rPr lang="az-Cyrl-AZ" sz="2400" dirty="0" smtClean="0">
                <a:solidFill>
                  <a:srgbClr val="00B050"/>
                </a:solidFill>
              </a:rPr>
              <a:t>Национальный</a:t>
            </a:r>
            <a:r>
              <a:rPr lang="az-Cyrl-AZ" dirty="0" smtClean="0">
                <a:solidFill>
                  <a:srgbClr val="00B050"/>
                </a:solidFill>
              </a:rPr>
              <a:t> эпос</a:t>
            </a:r>
            <a:endParaRPr lang="pl-PL" dirty="0" smtClean="0">
              <a:solidFill>
                <a:srgbClr val="00B050"/>
              </a:solidFill>
            </a:endParaRPr>
          </a:p>
          <a:p>
            <a:pPr marL="0" indent="0"/>
            <a:r>
              <a:rPr lang="pl" dirty="0">
                <a:solidFill>
                  <a:schemeClr val="accent1">
                    <a:lumMod val="60000"/>
                    <a:lumOff val="40000"/>
                  </a:schemeClr>
                </a:solidFill>
              </a:rPr>
              <a:t>Epopeja Narodowa</a:t>
            </a:r>
            <a:endParaRPr lang="az-Cyrl-AZ" dirty="0">
              <a:solidFill>
                <a:schemeClr val="accent1">
                  <a:lumMod val="60000"/>
                  <a:lumOff val="40000"/>
                </a:schemeClr>
              </a:solidFill>
            </a:endParaRPr>
          </a:p>
          <a:p>
            <a:pPr marL="0" lvl="0" indent="0"/>
            <a:endParaRPr dirty="0"/>
          </a:p>
        </p:txBody>
      </p:sp>
      <p:pic>
        <p:nvPicPr>
          <p:cNvPr id="64" name="Google Shape;64;p13"/>
          <p:cNvPicPr preferRelativeResize="0"/>
          <p:nvPr/>
        </p:nvPicPr>
        <p:blipFill>
          <a:blip r:embed="rId3">
            <a:alphaModFix/>
          </a:blip>
          <a:stretch>
            <a:fillRect/>
          </a:stretch>
        </p:blipFill>
        <p:spPr>
          <a:xfrm>
            <a:off x="7232875" y="258549"/>
            <a:ext cx="1679900" cy="2378650"/>
          </a:xfrm>
          <a:prstGeom prst="rect">
            <a:avLst/>
          </a:prstGeom>
          <a:noFill/>
          <a:ln>
            <a:noFill/>
          </a:ln>
        </p:spPr>
      </p:pic>
      <p:pic>
        <p:nvPicPr>
          <p:cNvPr id="65" name="Google Shape;65;p13"/>
          <p:cNvPicPr preferRelativeResize="0"/>
          <p:nvPr/>
        </p:nvPicPr>
        <p:blipFill>
          <a:blip r:embed="rId4">
            <a:alphaModFix/>
          </a:blip>
          <a:stretch>
            <a:fillRect/>
          </a:stretch>
        </p:blipFill>
        <p:spPr>
          <a:xfrm>
            <a:off x="353375" y="2480125"/>
            <a:ext cx="1879126" cy="2378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600"/>
                                        <p:tgtEl>
                                          <p:spTgt spid="62"/>
                                        </p:tgtEl>
                                        <p:attrNameLst>
                                          <p:attrName>ppt_w</p:attrName>
                                        </p:attrNameLst>
                                      </p:cBhvr>
                                      <p:tavLst>
                                        <p:tav tm="0">
                                          <p:val>
                                            <p:strVal val="0"/>
                                          </p:val>
                                        </p:tav>
                                        <p:tav tm="100000">
                                          <p:val>
                                            <p:strVal val="#ppt_w"/>
                                          </p:val>
                                        </p:tav>
                                      </p:tavLst>
                                    </p:anim>
                                    <p:anim calcmode="lin" valueType="num">
                                      <p:cBhvr additive="base">
                                        <p:cTn id="8" dur="600"/>
                                        <p:tgtEl>
                                          <p:spTgt spid="6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additive="base">
                                        <p:cTn id="13" dur="1000"/>
                                        <p:tgtEl>
                                          <p:spTgt spid="63"/>
                                        </p:tgtEl>
                                        <p:attrNameLst>
                                          <p:attrName>ppt_w</p:attrName>
                                        </p:attrNameLst>
                                      </p:cBhvr>
                                      <p:tavLst>
                                        <p:tav tm="0">
                                          <p:val>
                                            <p:strVal val="0"/>
                                          </p:val>
                                        </p:tav>
                                        <p:tav tm="100000">
                                          <p:val>
                                            <p:strVal val="#ppt_w"/>
                                          </p:val>
                                        </p:tav>
                                      </p:tavLst>
                                    </p:anim>
                                    <p:anim calcmode="lin" valueType="num">
                                      <p:cBhvr additive="base">
                                        <p:cTn id="14" dur="1000"/>
                                        <p:tgtEl>
                                          <p:spTgt spid="63"/>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fade">
                                      <p:cBhvr>
                                        <p:cTn id="19" dur="700"/>
                                        <p:tgtEl>
                                          <p:spTgt spid="6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1000"/>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pl" dirty="0">
                <a:solidFill>
                  <a:srgbClr val="0070C0"/>
                </a:solidFill>
              </a:rPr>
              <a:t>Adam Mickiewicz</a:t>
            </a:r>
            <a:endParaRPr dirty="0">
              <a:solidFill>
                <a:srgbClr val="0070C0"/>
              </a:solidFill>
            </a:endParaRPr>
          </a:p>
        </p:txBody>
      </p:sp>
      <p:sp>
        <p:nvSpPr>
          <p:cNvPr id="71" name="Google Shape;71;p14"/>
          <p:cNvSpPr txBox="1">
            <a:spLocks noGrp="1"/>
          </p:cNvSpPr>
          <p:nvPr>
            <p:ph type="body" idx="1"/>
          </p:nvPr>
        </p:nvSpPr>
        <p:spPr>
          <a:xfrm>
            <a:off x="311700" y="1225225"/>
            <a:ext cx="4868700" cy="3321900"/>
          </a:xfrm>
          <a:prstGeom prst="rect">
            <a:avLst/>
          </a:prstGeom>
        </p:spPr>
        <p:txBody>
          <a:bodyPr spcFirstLastPara="1" wrap="square" lIns="91425" tIns="91425" rIns="91425" bIns="91425" anchor="t" anchorCtr="0">
            <a:normAutofit fontScale="92500" lnSpcReduction="20000"/>
          </a:bodyPr>
          <a:lstStyle/>
          <a:p>
            <a:pPr marL="114300" indent="0" algn="just">
              <a:buNone/>
            </a:pPr>
            <a:r>
              <a:rPr lang="en-US" b="1" dirty="0">
                <a:solidFill>
                  <a:srgbClr val="0070C0"/>
                </a:solidFill>
              </a:rPr>
              <a:t>Adam Mickiewicz</a:t>
            </a:r>
            <a:r>
              <a:rPr lang="en-US" dirty="0">
                <a:solidFill>
                  <a:srgbClr val="0070C0"/>
                </a:solidFill>
              </a:rPr>
              <a:t> (1798 - 1885) is widely regarded as Poland's greatest poet. He is compared in Poland and Europe to Byron and Goethe. Because of his political activities in 1824 Mickiewicz was banished to central Russia. In 1829 he had to emigrate to West Europe and was forbidden to return to his homeland. He wrote most of his famous works, including ,,Pan Tadeusz", in exile.</a:t>
            </a:r>
          </a:p>
          <a:p>
            <a:pPr marL="114300" indent="0" algn="just">
              <a:buNone/>
            </a:pPr>
            <a:r>
              <a:rPr lang="en-US" dirty="0" smtClean="0">
                <a:solidFill>
                  <a:srgbClr val="0070C0"/>
                </a:solidFill>
              </a:rPr>
              <a:t>Look</a:t>
            </a:r>
            <a:r>
              <a:rPr lang="en-US" dirty="0">
                <a:solidFill>
                  <a:srgbClr val="0070C0"/>
                </a:solidFill>
              </a:rPr>
              <a:t>: https://</a:t>
            </a:r>
            <a:r>
              <a:rPr lang="en-US" dirty="0" smtClean="0">
                <a:solidFill>
                  <a:srgbClr val="0070C0"/>
                </a:solidFill>
              </a:rPr>
              <a:t>en.wikipedia.org/wiki/Adam_Mickiewicz</a:t>
            </a:r>
            <a:endParaRPr lang="en-US" dirty="0">
              <a:solidFill>
                <a:srgbClr val="0070C0"/>
              </a:solidFill>
            </a:endParaRPr>
          </a:p>
        </p:txBody>
      </p:sp>
      <p:pic>
        <p:nvPicPr>
          <p:cNvPr id="72" name="Google Shape;72;p14"/>
          <p:cNvPicPr preferRelativeResize="0"/>
          <p:nvPr/>
        </p:nvPicPr>
        <p:blipFill>
          <a:blip r:embed="rId3">
            <a:alphaModFix/>
          </a:blip>
          <a:stretch>
            <a:fillRect/>
          </a:stretch>
        </p:blipFill>
        <p:spPr>
          <a:xfrm>
            <a:off x="5643625" y="855575"/>
            <a:ext cx="2504050" cy="3691475"/>
          </a:xfrm>
          <a:prstGeom prst="rect">
            <a:avLst/>
          </a:prstGeom>
          <a:noFill/>
          <a:ln>
            <a:noFill/>
          </a:ln>
        </p:spPr>
      </p:pic>
    </p:spTree>
    <p:extLst>
      <p:ext uri="{BB962C8B-B14F-4D97-AF65-F5344CB8AC3E}">
        <p14:creationId xmlns:p14="http://schemas.microsoft.com/office/powerpoint/2010/main" val="700272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pl" dirty="0">
                <a:solidFill>
                  <a:srgbClr val="00B050"/>
                </a:solidFill>
              </a:rPr>
              <a:t>Adam Mickiewicz</a:t>
            </a:r>
            <a:endParaRPr dirty="0">
              <a:solidFill>
                <a:srgbClr val="00B050"/>
              </a:solidFill>
            </a:endParaRPr>
          </a:p>
        </p:txBody>
      </p:sp>
      <p:sp>
        <p:nvSpPr>
          <p:cNvPr id="71" name="Google Shape;71;p14"/>
          <p:cNvSpPr txBox="1">
            <a:spLocks noGrp="1"/>
          </p:cNvSpPr>
          <p:nvPr>
            <p:ph type="body" idx="1"/>
          </p:nvPr>
        </p:nvSpPr>
        <p:spPr>
          <a:xfrm>
            <a:off x="311700" y="1225225"/>
            <a:ext cx="4868700" cy="3321900"/>
          </a:xfrm>
          <a:prstGeom prst="rect">
            <a:avLst/>
          </a:prstGeom>
        </p:spPr>
        <p:txBody>
          <a:bodyPr spcFirstLastPara="1" wrap="square" lIns="91425" tIns="91425" rIns="91425" bIns="91425" anchor="t" anchorCtr="0">
            <a:normAutofit fontScale="85000" lnSpcReduction="10000"/>
          </a:bodyPr>
          <a:lstStyle/>
          <a:p>
            <a:pPr marL="114300" indent="0" algn="just">
              <a:buNone/>
            </a:pPr>
            <a:r>
              <a:rPr lang="ru-RU" b="1" dirty="0">
                <a:solidFill>
                  <a:srgbClr val="00B050"/>
                </a:solidFill>
              </a:rPr>
              <a:t>Адам Мицкевич </a:t>
            </a:r>
            <a:r>
              <a:rPr lang="ru-RU" dirty="0">
                <a:solidFill>
                  <a:srgbClr val="00B050"/>
                </a:solidFill>
              </a:rPr>
              <a:t>(1798 - 1885) широко известен как величайший поэт Польши. В Польше и Европе его сравнивают с Байроном и Гете. Из-за своей политической деятельности в 1824 году Мицкевич был сослан в центральную Россию. В 1829 году ему пришлось эмигрировать в Западную Европу, и ему было запрещено возвращаться на родину. Он написал большинство своих известных </a:t>
            </a:r>
            <a:r>
              <a:rPr lang="ru-RU" dirty="0" smtClean="0">
                <a:solidFill>
                  <a:srgbClr val="00B050"/>
                </a:solidFill>
              </a:rPr>
              <a:t>произведений</a:t>
            </a:r>
            <a:r>
              <a:rPr lang="pl-PL" dirty="0" smtClean="0">
                <a:solidFill>
                  <a:srgbClr val="00B050"/>
                </a:solidFill>
              </a:rPr>
              <a:t> </a:t>
            </a:r>
            <a:r>
              <a:rPr lang="ru-RU" dirty="0" smtClean="0">
                <a:solidFill>
                  <a:srgbClr val="00B050"/>
                </a:solidFill>
              </a:rPr>
              <a:t>в </a:t>
            </a:r>
            <a:r>
              <a:rPr lang="ru-RU" dirty="0">
                <a:solidFill>
                  <a:srgbClr val="00B050"/>
                </a:solidFill>
              </a:rPr>
              <a:t>изгнании, </a:t>
            </a:r>
            <a:r>
              <a:rPr lang="ru-RU" dirty="0">
                <a:solidFill>
                  <a:srgbClr val="00B050"/>
                </a:solidFill>
              </a:rPr>
              <a:t>в том числе "Пан Тадеуш</a:t>
            </a:r>
            <a:r>
              <a:rPr lang="ru-RU" dirty="0" smtClean="0">
                <a:solidFill>
                  <a:srgbClr val="00B050"/>
                </a:solidFill>
              </a:rPr>
              <a:t>".</a:t>
            </a:r>
            <a:endParaRPr lang="pl-PL" dirty="0" smtClean="0">
              <a:solidFill>
                <a:srgbClr val="00B050"/>
              </a:solidFill>
            </a:endParaRPr>
          </a:p>
          <a:p>
            <a:pPr marL="114300" indent="0" algn="just">
              <a:buNone/>
            </a:pPr>
            <a:r>
              <a:rPr lang="ru-RU" dirty="0" smtClean="0">
                <a:solidFill>
                  <a:srgbClr val="00B050"/>
                </a:solidFill>
              </a:rPr>
              <a:t>Посмотрите</a:t>
            </a:r>
            <a:r>
              <a:rPr lang="ru-RU" dirty="0">
                <a:solidFill>
                  <a:srgbClr val="00B050"/>
                </a:solidFill>
              </a:rPr>
              <a:t>: https://en.wikipedia.org/wiki/Adam_Mickiewicz</a:t>
            </a:r>
            <a:endParaRPr lang="en-US" dirty="0">
              <a:solidFill>
                <a:srgbClr val="00B050"/>
              </a:solidFill>
            </a:endParaRPr>
          </a:p>
        </p:txBody>
      </p:sp>
      <p:pic>
        <p:nvPicPr>
          <p:cNvPr id="72" name="Google Shape;72;p14"/>
          <p:cNvPicPr preferRelativeResize="0"/>
          <p:nvPr/>
        </p:nvPicPr>
        <p:blipFill>
          <a:blip r:embed="rId3">
            <a:alphaModFix/>
          </a:blip>
          <a:stretch>
            <a:fillRect/>
          </a:stretch>
        </p:blipFill>
        <p:spPr>
          <a:xfrm>
            <a:off x="5643625" y="855575"/>
            <a:ext cx="2504050" cy="3691475"/>
          </a:xfrm>
          <a:prstGeom prst="rect">
            <a:avLst/>
          </a:prstGeom>
          <a:noFill/>
          <a:ln>
            <a:noFill/>
          </a:ln>
        </p:spPr>
      </p:pic>
    </p:spTree>
    <p:extLst>
      <p:ext uri="{BB962C8B-B14F-4D97-AF65-F5344CB8AC3E}">
        <p14:creationId xmlns:p14="http://schemas.microsoft.com/office/powerpoint/2010/main" val="2419587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pl" dirty="0">
                <a:solidFill>
                  <a:schemeClr val="accent1">
                    <a:lumMod val="60000"/>
                    <a:lumOff val="40000"/>
                  </a:schemeClr>
                </a:solidFill>
              </a:rPr>
              <a:t>Adam Mickiewicz</a:t>
            </a:r>
            <a:endParaRPr dirty="0">
              <a:solidFill>
                <a:schemeClr val="accent1">
                  <a:lumMod val="60000"/>
                  <a:lumOff val="40000"/>
                </a:schemeClr>
              </a:solidFill>
            </a:endParaRPr>
          </a:p>
        </p:txBody>
      </p:sp>
      <p:sp>
        <p:nvSpPr>
          <p:cNvPr id="71" name="Google Shape;71;p14"/>
          <p:cNvSpPr txBox="1">
            <a:spLocks noGrp="1"/>
          </p:cNvSpPr>
          <p:nvPr>
            <p:ph type="body" idx="1"/>
          </p:nvPr>
        </p:nvSpPr>
        <p:spPr>
          <a:xfrm>
            <a:off x="311700" y="1225225"/>
            <a:ext cx="4868700" cy="3321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pl" dirty="0">
                <a:solidFill>
                  <a:schemeClr val="accent1">
                    <a:lumMod val="60000"/>
                    <a:lumOff val="40000"/>
                  </a:schemeClr>
                </a:solidFill>
                <a:latin typeface="Economica"/>
                <a:ea typeface="Economica"/>
                <a:cs typeface="Economica"/>
                <a:sym typeface="Economica"/>
              </a:rPr>
              <a:t>Adam Mickiewicz urodził się w 1798 roku koło Nowogródka na Litwie. Tam uczył się i studiował do roku 1815, w którym zaczął studiować na Uniwersytecie Wileńskim. Był współzałożycielem Towarzystwa Filomatów. Oskarżony o udział w tajnych związkach młodzieży został w 1823 roku zesłany do Rosji. Poeta zmarł w Stambule w 1855 roku. Do jego najważniejszych dzieł należą zbiory poezji ,, Ballady i romanse’’, ,, Sonety Krymskie’’, dramat ,, Dziady’’ i epopeja narodowa ,, Pan Tadeusz’’. </a:t>
            </a:r>
            <a:endParaRPr dirty="0">
              <a:solidFill>
                <a:schemeClr val="accent1">
                  <a:lumMod val="60000"/>
                  <a:lumOff val="40000"/>
                </a:schemeClr>
              </a:solidFill>
              <a:latin typeface="Economica"/>
              <a:ea typeface="Economica"/>
              <a:cs typeface="Economica"/>
              <a:sym typeface="Economica"/>
            </a:endParaRPr>
          </a:p>
        </p:txBody>
      </p:sp>
      <p:pic>
        <p:nvPicPr>
          <p:cNvPr id="72" name="Google Shape;72;p14"/>
          <p:cNvPicPr preferRelativeResize="0"/>
          <p:nvPr/>
        </p:nvPicPr>
        <p:blipFill>
          <a:blip r:embed="rId3">
            <a:alphaModFix/>
          </a:blip>
          <a:stretch>
            <a:fillRect/>
          </a:stretch>
        </p:blipFill>
        <p:spPr>
          <a:xfrm>
            <a:off x="5643625" y="855575"/>
            <a:ext cx="2504050" cy="3691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311700" y="342900"/>
            <a:ext cx="8520600" cy="831300"/>
          </a:xfrm>
          <a:prstGeom prst="rect">
            <a:avLst/>
          </a:prstGeom>
        </p:spPr>
        <p:txBody>
          <a:bodyPr spcFirstLastPara="1" wrap="square" lIns="91425" tIns="91425" rIns="91425" bIns="91425" anchor="b" anchorCtr="0">
            <a:normAutofit fontScale="90000"/>
          </a:bodyPr>
          <a:lstStyle/>
          <a:p>
            <a:pPr lvl="0"/>
            <a:r>
              <a:rPr lang="pl-PL" dirty="0">
                <a:solidFill>
                  <a:srgbClr val="0070C0"/>
                </a:solidFill>
              </a:rPr>
              <a:t>Genesis </a:t>
            </a:r>
            <a:r>
              <a:rPr lang="pl-PL" dirty="0" smtClean="0">
                <a:solidFill>
                  <a:srgbClr val="0070C0"/>
                </a:solidFill>
              </a:rPr>
              <a:t>of </a:t>
            </a:r>
            <a:r>
              <a:rPr lang="en-US" sz="4400" b="1" dirty="0">
                <a:solidFill>
                  <a:srgbClr val="0070C0"/>
                </a:solidFill>
              </a:rPr>
              <a:t>„Pan Tadeusz”</a:t>
            </a:r>
            <a:endParaRPr dirty="0">
              <a:solidFill>
                <a:srgbClr val="0070C0"/>
              </a:solidFill>
            </a:endParaRPr>
          </a:p>
        </p:txBody>
      </p:sp>
      <p:sp>
        <p:nvSpPr>
          <p:cNvPr id="78" name="Google Shape;78;p15"/>
          <p:cNvSpPr txBox="1">
            <a:spLocks noGrp="1"/>
          </p:cNvSpPr>
          <p:nvPr>
            <p:ph type="body" idx="1"/>
          </p:nvPr>
        </p:nvSpPr>
        <p:spPr>
          <a:xfrm>
            <a:off x="311700" y="1262500"/>
            <a:ext cx="8520600" cy="3354000"/>
          </a:xfrm>
          <a:prstGeom prst="rect">
            <a:avLst/>
          </a:prstGeom>
        </p:spPr>
        <p:txBody>
          <a:bodyPr spcFirstLastPara="1" wrap="square" lIns="91425" tIns="91425" rIns="91425" bIns="91425" anchor="t" anchorCtr="0">
            <a:normAutofit/>
          </a:bodyPr>
          <a:lstStyle/>
          <a:p>
            <a:pPr marL="114300" indent="0" algn="just">
              <a:buNone/>
            </a:pPr>
            <a:r>
              <a:rPr lang="en-US" sz="1600" dirty="0">
                <a:solidFill>
                  <a:srgbClr val="0070C0"/>
                </a:solidFill>
              </a:rPr>
              <a:t>Full title: ,,Sir Thaddeus, or the Last Foray in Lithuania: A Nobility's Tale of the Years 1811–1812, in Twelve Books of Verse" is an epic poem by the Polish poet, writer, translator and philosopher </a:t>
            </a:r>
            <a:r>
              <a:rPr lang="en-US" sz="1600" b="1" dirty="0">
                <a:solidFill>
                  <a:srgbClr val="0070C0"/>
                </a:solidFill>
              </a:rPr>
              <a:t>Adam Mickiewicz</a:t>
            </a:r>
            <a:r>
              <a:rPr lang="en-US" sz="1600" dirty="0">
                <a:solidFill>
                  <a:srgbClr val="0070C0"/>
                </a:solidFill>
              </a:rPr>
              <a:t>. The book, written in Polish alexandrines was first published in 1834 in Paris. It is deemed to be one of the last great epic poems in European literature.</a:t>
            </a:r>
          </a:p>
          <a:p>
            <a:pPr marL="114300" indent="0" algn="just">
              <a:buNone/>
            </a:pPr>
            <a:r>
              <a:rPr lang="en-US" sz="1600" b="1" dirty="0">
                <a:solidFill>
                  <a:srgbClr val="0070C0"/>
                </a:solidFill>
              </a:rPr>
              <a:t>„Pan Tadeusz”</a:t>
            </a:r>
            <a:r>
              <a:rPr lang="en-US" sz="1600" dirty="0">
                <a:solidFill>
                  <a:srgbClr val="0070C0"/>
                </a:solidFill>
              </a:rPr>
              <a:t>, Poland's national epic, is a set book in Polish schools and it has been translated into 33 languages.</a:t>
            </a:r>
          </a:p>
          <a:p>
            <a:pPr marL="114300" indent="0">
              <a:buNone/>
            </a:pPr>
            <a:r>
              <a:rPr lang="en-US" sz="1600" dirty="0">
                <a:solidFill>
                  <a:srgbClr val="0070C0"/>
                </a:solidFill>
              </a:rPr>
              <a:t>In 2014 ,,</a:t>
            </a:r>
            <a:r>
              <a:rPr lang="en-US" sz="1600" b="1" dirty="0">
                <a:solidFill>
                  <a:srgbClr val="0070C0"/>
                </a:solidFill>
              </a:rPr>
              <a:t>Pan Tadeusz</a:t>
            </a:r>
            <a:r>
              <a:rPr lang="en-US" sz="1600" dirty="0">
                <a:solidFill>
                  <a:srgbClr val="0070C0"/>
                </a:solidFill>
              </a:rPr>
              <a:t>" was incorporated into Poland's list in the UNESCO Memory </a:t>
            </a:r>
            <a:r>
              <a:rPr lang="en-US" sz="1600" dirty="0" smtClean="0">
                <a:solidFill>
                  <a:srgbClr val="0070C0"/>
                </a:solidFill>
              </a:rPr>
              <a:t>of</a:t>
            </a:r>
            <a:r>
              <a:rPr lang="pl-PL" sz="1600" dirty="0" smtClean="0">
                <a:solidFill>
                  <a:srgbClr val="0070C0"/>
                </a:solidFill>
              </a:rPr>
              <a:t> </a:t>
            </a:r>
            <a:r>
              <a:rPr lang="en-US" sz="1600" dirty="0" smtClean="0">
                <a:solidFill>
                  <a:srgbClr val="0070C0"/>
                </a:solidFill>
              </a:rPr>
              <a:t>the </a:t>
            </a:r>
            <a:r>
              <a:rPr lang="en-US" sz="1600" dirty="0">
                <a:solidFill>
                  <a:srgbClr val="0070C0"/>
                </a:solidFill>
              </a:rPr>
              <a:t>World </a:t>
            </a:r>
            <a:r>
              <a:rPr lang="en-US" sz="1600" dirty="0" err="1">
                <a:solidFill>
                  <a:srgbClr val="0070C0"/>
                </a:solidFill>
              </a:rPr>
              <a:t>Programme</a:t>
            </a:r>
            <a:r>
              <a:rPr lang="en-US" sz="1600" dirty="0" smtClean="0">
                <a:solidFill>
                  <a:srgbClr val="0070C0"/>
                </a:solidFill>
              </a:rPr>
              <a:t>.</a:t>
            </a:r>
            <a:r>
              <a:rPr lang="en-US" dirty="0"/>
              <a:t/>
            </a:r>
            <a:br>
              <a:rPr lang="en-US" dirty="0"/>
            </a:br>
            <a:endParaRPr dirty="0">
              <a:solidFill>
                <a:srgbClr val="202124"/>
              </a:solidFill>
              <a:highlight>
                <a:srgbClr val="FFFFFF"/>
              </a:highlight>
              <a:latin typeface="Economica"/>
              <a:ea typeface="Economica"/>
              <a:cs typeface="Economica"/>
              <a:sym typeface="Economica"/>
            </a:endParaRPr>
          </a:p>
          <a:p>
            <a:pPr marL="0" lvl="0" indent="457200" algn="l" rtl="0">
              <a:spcBef>
                <a:spcPts val="1200"/>
              </a:spcBef>
              <a:spcAft>
                <a:spcPts val="0"/>
              </a:spcAft>
              <a:buNone/>
            </a:pPr>
            <a:endParaRPr dirty="0">
              <a:solidFill>
                <a:srgbClr val="202124"/>
              </a:solidFill>
              <a:highlight>
                <a:srgbClr val="FFFFFF"/>
              </a:highlight>
              <a:latin typeface="Economica"/>
              <a:ea typeface="Economica"/>
              <a:cs typeface="Economica"/>
              <a:sym typeface="Economica"/>
            </a:endParaRPr>
          </a:p>
          <a:p>
            <a:pPr marL="0" lvl="0" indent="457200" algn="l" rtl="0">
              <a:spcBef>
                <a:spcPts val="1200"/>
              </a:spcBef>
              <a:spcAft>
                <a:spcPts val="1200"/>
              </a:spcAft>
              <a:buNone/>
            </a:pPr>
            <a:endParaRPr dirty="0">
              <a:solidFill>
                <a:srgbClr val="202124"/>
              </a:solidFill>
              <a:highlight>
                <a:srgbClr val="FFFFFF"/>
              </a:highlight>
              <a:latin typeface="Economica"/>
              <a:ea typeface="Economica"/>
              <a:cs typeface="Economica"/>
              <a:sym typeface="Economica"/>
            </a:endParaRPr>
          </a:p>
        </p:txBody>
      </p:sp>
      <p:cxnSp>
        <p:nvCxnSpPr>
          <p:cNvPr id="79" name="Google Shape;79;p15"/>
          <p:cNvCxnSpPr/>
          <p:nvPr/>
        </p:nvCxnSpPr>
        <p:spPr>
          <a:xfrm>
            <a:off x="8659475" y="3429000"/>
            <a:ext cx="0" cy="1093200"/>
          </a:xfrm>
          <a:prstGeom prst="straightConnector1">
            <a:avLst/>
          </a:prstGeom>
          <a:noFill/>
          <a:ln w="38100" cap="flat" cmpd="sng">
            <a:solidFill>
              <a:schemeClr val="lt2"/>
            </a:solidFill>
            <a:prstDash val="solid"/>
            <a:round/>
            <a:headEnd type="none" w="med" len="med"/>
            <a:tailEnd type="none" w="med" len="med"/>
          </a:ln>
        </p:spPr>
      </p:cxnSp>
      <p:cxnSp>
        <p:nvCxnSpPr>
          <p:cNvPr id="80" name="Google Shape;80;p15"/>
          <p:cNvCxnSpPr/>
          <p:nvPr/>
        </p:nvCxnSpPr>
        <p:spPr>
          <a:xfrm rot="10800000">
            <a:off x="7665700" y="4522300"/>
            <a:ext cx="1006200" cy="0"/>
          </a:xfrm>
          <a:prstGeom prst="straightConnector1">
            <a:avLst/>
          </a:prstGeom>
          <a:noFill/>
          <a:ln w="38100" cap="flat" cmpd="sng">
            <a:solidFill>
              <a:schemeClr val="lt2"/>
            </a:solidFill>
            <a:prstDash val="solid"/>
            <a:round/>
            <a:headEnd type="none" w="med" len="med"/>
            <a:tailEnd type="none" w="med" len="med"/>
          </a:ln>
        </p:spPr>
      </p:cxnSp>
      <p:pic>
        <p:nvPicPr>
          <p:cNvPr id="81" name="Google Shape;81;p15"/>
          <p:cNvPicPr preferRelativeResize="0"/>
          <p:nvPr/>
        </p:nvPicPr>
        <p:blipFill>
          <a:blip r:embed="rId3">
            <a:alphaModFix/>
          </a:blip>
          <a:stretch>
            <a:fillRect/>
          </a:stretch>
        </p:blipFill>
        <p:spPr>
          <a:xfrm>
            <a:off x="2799978" y="3622024"/>
            <a:ext cx="1766047" cy="1182594"/>
          </a:xfrm>
          <a:prstGeom prst="rect">
            <a:avLst/>
          </a:prstGeom>
          <a:noFill/>
          <a:ln>
            <a:noFill/>
          </a:ln>
        </p:spPr>
      </p:pic>
      <p:cxnSp>
        <p:nvCxnSpPr>
          <p:cNvPr id="82" name="Google Shape;82;p15"/>
          <p:cNvCxnSpPr/>
          <p:nvPr/>
        </p:nvCxnSpPr>
        <p:spPr>
          <a:xfrm>
            <a:off x="-12425" y="49700"/>
            <a:ext cx="9156900" cy="0"/>
          </a:xfrm>
          <a:prstGeom prst="straightConnector1">
            <a:avLst/>
          </a:prstGeom>
          <a:noFill/>
          <a:ln w="76200" cap="flat" cmpd="sng">
            <a:solidFill>
              <a:schemeClr val="lt2"/>
            </a:solidFill>
            <a:prstDash val="solid"/>
            <a:round/>
            <a:headEnd type="none" w="med" len="med"/>
            <a:tailEnd type="none" w="med" len="med"/>
          </a:ln>
        </p:spPr>
      </p:cxnSp>
    </p:spTree>
    <p:extLst>
      <p:ext uri="{BB962C8B-B14F-4D97-AF65-F5344CB8AC3E}">
        <p14:creationId xmlns:p14="http://schemas.microsoft.com/office/powerpoint/2010/main" val="1442530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311700" y="342900"/>
            <a:ext cx="8520600" cy="831300"/>
          </a:xfrm>
          <a:prstGeom prst="rect">
            <a:avLst/>
          </a:prstGeom>
        </p:spPr>
        <p:txBody>
          <a:bodyPr spcFirstLastPara="1" wrap="square" lIns="91425" tIns="91425" rIns="91425" bIns="91425" anchor="b" anchorCtr="0">
            <a:normAutofit/>
          </a:bodyPr>
          <a:lstStyle/>
          <a:p>
            <a:pPr lvl="0"/>
            <a:r>
              <a:rPr lang="az-Cyrl-AZ" dirty="0">
                <a:solidFill>
                  <a:srgbClr val="00B050"/>
                </a:solidFill>
              </a:rPr>
              <a:t>Генезис </a:t>
            </a:r>
            <a:r>
              <a:rPr lang="pl-PL" dirty="0" smtClean="0">
                <a:solidFill>
                  <a:srgbClr val="00B050"/>
                </a:solidFill>
              </a:rPr>
              <a:t>„</a:t>
            </a:r>
            <a:r>
              <a:rPr lang="az-Cyrl-AZ" dirty="0" smtClean="0">
                <a:solidFill>
                  <a:srgbClr val="00B050"/>
                </a:solidFill>
              </a:rPr>
              <a:t>Пана </a:t>
            </a:r>
            <a:r>
              <a:rPr lang="az-Cyrl-AZ" dirty="0">
                <a:solidFill>
                  <a:srgbClr val="00B050"/>
                </a:solidFill>
              </a:rPr>
              <a:t>Тадеуша”</a:t>
            </a:r>
            <a:endParaRPr dirty="0">
              <a:solidFill>
                <a:srgbClr val="00B050"/>
              </a:solidFill>
            </a:endParaRPr>
          </a:p>
        </p:txBody>
      </p:sp>
      <p:sp>
        <p:nvSpPr>
          <p:cNvPr id="78" name="Google Shape;78;p15"/>
          <p:cNvSpPr txBox="1">
            <a:spLocks noGrp="1"/>
          </p:cNvSpPr>
          <p:nvPr>
            <p:ph type="body" idx="1"/>
          </p:nvPr>
        </p:nvSpPr>
        <p:spPr>
          <a:xfrm>
            <a:off x="311700" y="1262500"/>
            <a:ext cx="8520600" cy="3354000"/>
          </a:xfrm>
          <a:prstGeom prst="rect">
            <a:avLst/>
          </a:prstGeom>
        </p:spPr>
        <p:txBody>
          <a:bodyPr spcFirstLastPara="1" wrap="square" lIns="91425" tIns="91425" rIns="91425" bIns="91425" anchor="t" anchorCtr="0">
            <a:normAutofit/>
          </a:bodyPr>
          <a:lstStyle/>
          <a:p>
            <a:pPr marL="114300" indent="0" algn="just">
              <a:buNone/>
            </a:pPr>
            <a:r>
              <a:rPr lang="ru-RU" sz="1400" dirty="0">
                <a:solidFill>
                  <a:srgbClr val="00B050"/>
                </a:solidFill>
              </a:rPr>
              <a:t>Полное название: «Пан Тадеуш, или Последний наезд на Литве. Шляхетская история 1811—1812 годов в двенадцати книгах, писанная стихами» </a:t>
            </a:r>
            <a:r>
              <a:rPr lang="ru-RU" sz="1400" dirty="0" smtClean="0">
                <a:solidFill>
                  <a:srgbClr val="00B050"/>
                </a:solidFill>
              </a:rPr>
              <a:t>- </a:t>
            </a:r>
            <a:r>
              <a:rPr lang="ru-RU" sz="1400" dirty="0">
                <a:solidFill>
                  <a:srgbClr val="00B050"/>
                </a:solidFill>
              </a:rPr>
              <a:t>эпическая поэма польского поэта, писателя, переводчика и философа Адама Мицкевича. Книга, написанная на польском александрийском языке, была впервые опубликована в 1834 году в Париже. Она считается одной из последних великих эпических поэм в европейской литературе.„Пан Тадеуш”, национальный эпос Польши, является обязательной книгой в польских школах и переведен на 33 языка.В 2014 году "Пан Тадеуш" был включен в список </a:t>
            </a:r>
            <a:r>
              <a:rPr lang="ru-RU" sz="1400" dirty="0" smtClean="0">
                <a:solidFill>
                  <a:srgbClr val="00B050"/>
                </a:solidFill>
              </a:rPr>
              <a:t>программы</a:t>
            </a:r>
            <a:endParaRPr lang="pl-PL" sz="1400" dirty="0">
              <a:solidFill>
                <a:srgbClr val="00B050"/>
              </a:solidFill>
            </a:endParaRPr>
          </a:p>
          <a:p>
            <a:pPr marL="114300" indent="0">
              <a:buNone/>
            </a:pPr>
            <a:r>
              <a:rPr lang="en-US" sz="1400" dirty="0" smtClean="0">
                <a:solidFill>
                  <a:srgbClr val="00B050"/>
                </a:solidFill>
              </a:rPr>
              <a:t>UNESCO </a:t>
            </a:r>
            <a:r>
              <a:rPr lang="en-US" sz="1400" dirty="0">
                <a:solidFill>
                  <a:srgbClr val="00B050"/>
                </a:solidFill>
              </a:rPr>
              <a:t>Memory of the World </a:t>
            </a:r>
            <a:r>
              <a:rPr lang="en-US" sz="1400" dirty="0" err="1">
                <a:solidFill>
                  <a:srgbClr val="00B050"/>
                </a:solidFill>
              </a:rPr>
              <a:t>Programme</a:t>
            </a:r>
            <a:r>
              <a:rPr lang="en-US" sz="1400" dirty="0">
                <a:solidFill>
                  <a:srgbClr val="00B050"/>
                </a:solidFill>
              </a:rPr>
              <a:t> </a:t>
            </a:r>
            <a:r>
              <a:rPr lang="ru-RU" sz="1400" dirty="0" smtClean="0">
                <a:solidFill>
                  <a:srgbClr val="00B050"/>
                </a:solidFill>
              </a:rPr>
              <a:t>".</a:t>
            </a:r>
            <a:r>
              <a:rPr lang="en-US" sz="1400" dirty="0"/>
              <a:t/>
            </a:r>
            <a:br>
              <a:rPr lang="en-US" sz="1400" dirty="0"/>
            </a:br>
            <a:endParaRPr sz="1400" dirty="0">
              <a:solidFill>
                <a:srgbClr val="202124"/>
              </a:solidFill>
              <a:highlight>
                <a:srgbClr val="FFFFFF"/>
              </a:highlight>
              <a:latin typeface="Economica"/>
              <a:ea typeface="Economica"/>
              <a:cs typeface="Economica"/>
              <a:sym typeface="Economica"/>
            </a:endParaRPr>
          </a:p>
          <a:p>
            <a:pPr marL="0" lvl="0" indent="457200" algn="l" rtl="0">
              <a:spcBef>
                <a:spcPts val="1200"/>
              </a:spcBef>
              <a:spcAft>
                <a:spcPts val="0"/>
              </a:spcAft>
              <a:buNone/>
            </a:pPr>
            <a:endParaRPr dirty="0">
              <a:solidFill>
                <a:srgbClr val="202124"/>
              </a:solidFill>
              <a:highlight>
                <a:srgbClr val="FFFFFF"/>
              </a:highlight>
              <a:latin typeface="Economica"/>
              <a:ea typeface="Economica"/>
              <a:cs typeface="Economica"/>
              <a:sym typeface="Economica"/>
            </a:endParaRPr>
          </a:p>
          <a:p>
            <a:pPr marL="0" lvl="0" indent="457200" algn="l" rtl="0">
              <a:spcBef>
                <a:spcPts val="1200"/>
              </a:spcBef>
              <a:spcAft>
                <a:spcPts val="1200"/>
              </a:spcAft>
              <a:buNone/>
            </a:pPr>
            <a:endParaRPr dirty="0">
              <a:solidFill>
                <a:srgbClr val="202124"/>
              </a:solidFill>
              <a:highlight>
                <a:srgbClr val="FFFFFF"/>
              </a:highlight>
              <a:latin typeface="Economica"/>
              <a:ea typeface="Economica"/>
              <a:cs typeface="Economica"/>
              <a:sym typeface="Economica"/>
            </a:endParaRPr>
          </a:p>
        </p:txBody>
      </p:sp>
      <p:cxnSp>
        <p:nvCxnSpPr>
          <p:cNvPr id="79" name="Google Shape;79;p15"/>
          <p:cNvCxnSpPr/>
          <p:nvPr/>
        </p:nvCxnSpPr>
        <p:spPr>
          <a:xfrm>
            <a:off x="8659475" y="3429000"/>
            <a:ext cx="0" cy="1093200"/>
          </a:xfrm>
          <a:prstGeom prst="straightConnector1">
            <a:avLst/>
          </a:prstGeom>
          <a:noFill/>
          <a:ln w="38100" cap="flat" cmpd="sng">
            <a:solidFill>
              <a:schemeClr val="lt2"/>
            </a:solidFill>
            <a:prstDash val="solid"/>
            <a:round/>
            <a:headEnd type="none" w="med" len="med"/>
            <a:tailEnd type="none" w="med" len="med"/>
          </a:ln>
        </p:spPr>
      </p:cxnSp>
      <p:cxnSp>
        <p:nvCxnSpPr>
          <p:cNvPr id="80" name="Google Shape;80;p15"/>
          <p:cNvCxnSpPr/>
          <p:nvPr/>
        </p:nvCxnSpPr>
        <p:spPr>
          <a:xfrm rot="10800000">
            <a:off x="7665700" y="4522300"/>
            <a:ext cx="1006200" cy="0"/>
          </a:xfrm>
          <a:prstGeom prst="straightConnector1">
            <a:avLst/>
          </a:prstGeom>
          <a:noFill/>
          <a:ln w="38100" cap="flat" cmpd="sng">
            <a:solidFill>
              <a:schemeClr val="lt2"/>
            </a:solidFill>
            <a:prstDash val="solid"/>
            <a:round/>
            <a:headEnd type="none" w="med" len="med"/>
            <a:tailEnd type="none" w="med" len="med"/>
          </a:ln>
        </p:spPr>
      </p:cxnSp>
      <p:pic>
        <p:nvPicPr>
          <p:cNvPr id="81" name="Google Shape;81;p15"/>
          <p:cNvPicPr preferRelativeResize="0"/>
          <p:nvPr/>
        </p:nvPicPr>
        <p:blipFill>
          <a:blip r:embed="rId3">
            <a:alphaModFix/>
          </a:blip>
          <a:stretch>
            <a:fillRect/>
          </a:stretch>
        </p:blipFill>
        <p:spPr>
          <a:xfrm>
            <a:off x="6789695" y="3206796"/>
            <a:ext cx="1752009" cy="1221305"/>
          </a:xfrm>
          <a:prstGeom prst="rect">
            <a:avLst/>
          </a:prstGeom>
          <a:noFill/>
          <a:ln>
            <a:noFill/>
          </a:ln>
        </p:spPr>
      </p:pic>
      <p:cxnSp>
        <p:nvCxnSpPr>
          <p:cNvPr id="82" name="Google Shape;82;p15"/>
          <p:cNvCxnSpPr/>
          <p:nvPr/>
        </p:nvCxnSpPr>
        <p:spPr>
          <a:xfrm>
            <a:off x="-12425" y="49700"/>
            <a:ext cx="9156900" cy="0"/>
          </a:xfrm>
          <a:prstGeom prst="straightConnector1">
            <a:avLst/>
          </a:prstGeom>
          <a:noFill/>
          <a:ln w="76200" cap="flat" cmpd="sng">
            <a:solidFill>
              <a:schemeClr val="lt2"/>
            </a:solidFill>
            <a:prstDash val="solid"/>
            <a:round/>
            <a:headEnd type="none" w="med" len="med"/>
            <a:tailEnd type="none" w="med" len="med"/>
          </a:ln>
        </p:spPr>
      </p:cxnSp>
    </p:spTree>
    <p:extLst>
      <p:ext uri="{BB962C8B-B14F-4D97-AF65-F5344CB8AC3E}">
        <p14:creationId xmlns:p14="http://schemas.microsoft.com/office/powerpoint/2010/main" val="330633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a:off x="311700" y="342900"/>
            <a:ext cx="85206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pl" dirty="0">
                <a:solidFill>
                  <a:schemeClr val="accent1">
                    <a:lumMod val="60000"/>
                    <a:lumOff val="40000"/>
                  </a:schemeClr>
                </a:solidFill>
              </a:rPr>
              <a:t>Geneza </a:t>
            </a:r>
            <a:r>
              <a:rPr lang="pl" dirty="0" smtClean="0">
                <a:solidFill>
                  <a:schemeClr val="accent1">
                    <a:lumMod val="60000"/>
                    <a:lumOff val="40000"/>
                  </a:schemeClr>
                </a:solidFill>
              </a:rPr>
              <a:t>„Pana </a:t>
            </a:r>
            <a:r>
              <a:rPr lang="pl" dirty="0">
                <a:solidFill>
                  <a:schemeClr val="accent1">
                    <a:lumMod val="60000"/>
                    <a:lumOff val="40000"/>
                  </a:schemeClr>
                </a:solidFill>
              </a:rPr>
              <a:t>Tadeusza”</a:t>
            </a:r>
            <a:endParaRPr dirty="0">
              <a:solidFill>
                <a:schemeClr val="accent1">
                  <a:lumMod val="60000"/>
                  <a:lumOff val="40000"/>
                </a:schemeClr>
              </a:solidFill>
            </a:endParaRPr>
          </a:p>
        </p:txBody>
      </p:sp>
      <p:sp>
        <p:nvSpPr>
          <p:cNvPr id="78" name="Google Shape;78;p15"/>
          <p:cNvSpPr txBox="1">
            <a:spLocks noGrp="1"/>
          </p:cNvSpPr>
          <p:nvPr>
            <p:ph type="body" idx="1"/>
          </p:nvPr>
        </p:nvSpPr>
        <p:spPr>
          <a:xfrm>
            <a:off x="311700" y="1262500"/>
            <a:ext cx="8520600" cy="3354000"/>
          </a:xfrm>
          <a:prstGeom prst="rect">
            <a:avLst/>
          </a:prstGeom>
        </p:spPr>
        <p:txBody>
          <a:bodyPr spcFirstLastPara="1" wrap="square" lIns="91425" tIns="91425" rIns="91425" bIns="91425" anchor="t" anchorCtr="0">
            <a:normAutofit/>
          </a:bodyPr>
          <a:lstStyle/>
          <a:p>
            <a:pPr marL="0" lvl="0" indent="457200" algn="just" rtl="0">
              <a:spcBef>
                <a:spcPts val="0"/>
              </a:spcBef>
              <a:spcAft>
                <a:spcPts val="0"/>
              </a:spcAft>
              <a:buNone/>
            </a:pPr>
            <a:r>
              <a:rPr lang="pl" b="1" dirty="0" smtClean="0">
                <a:solidFill>
                  <a:schemeClr val="accent1">
                    <a:lumMod val="60000"/>
                    <a:lumOff val="40000"/>
                  </a:schemeClr>
                </a:solidFill>
                <a:highlight>
                  <a:srgbClr val="FFFFFF"/>
                </a:highlight>
                <a:latin typeface="Economica"/>
                <a:ea typeface="Economica"/>
                <a:cs typeface="Economica"/>
                <a:sym typeface="Economica"/>
              </a:rPr>
              <a:t>Pan </a:t>
            </a:r>
            <a:r>
              <a:rPr lang="pl" b="1" dirty="0">
                <a:solidFill>
                  <a:schemeClr val="accent1">
                    <a:lumMod val="60000"/>
                    <a:lumOff val="40000"/>
                  </a:schemeClr>
                </a:solidFill>
                <a:highlight>
                  <a:srgbClr val="FFFFFF"/>
                </a:highlight>
                <a:latin typeface="Economica"/>
                <a:ea typeface="Economica"/>
                <a:cs typeface="Economica"/>
                <a:sym typeface="Economica"/>
              </a:rPr>
              <a:t>Tadeusz</a:t>
            </a:r>
            <a:r>
              <a:rPr lang="pl" dirty="0">
                <a:solidFill>
                  <a:schemeClr val="accent1">
                    <a:lumMod val="60000"/>
                    <a:lumOff val="40000"/>
                  </a:schemeClr>
                </a:solidFill>
                <a:highlight>
                  <a:srgbClr val="FFFFFF"/>
                </a:highlight>
                <a:latin typeface="Economica"/>
                <a:ea typeface="Economica"/>
                <a:cs typeface="Economica"/>
                <a:sym typeface="Economica"/>
              </a:rPr>
              <a:t> powstał w latach 1832-1834, po upadku powstania listopadowego, kiedy Mickiewicz przebywał na emigracji w Paryżu. Utwór rozpoczyna się Inwokacją, czyli rozbudowaną apostrofą (zwrotem do kogoś)  Litwy (ukochanego kraju ojczystego), i do Matki Bożej w podzięce za uratowane życie. Epopeja kończy się epilogiem w którym autor zwraca uwagę na nieodpowiednie zachowanie na emigracji.</a:t>
            </a:r>
            <a:endParaRPr dirty="0">
              <a:solidFill>
                <a:schemeClr val="accent1">
                  <a:lumMod val="60000"/>
                  <a:lumOff val="40000"/>
                </a:schemeClr>
              </a:solidFill>
              <a:highlight>
                <a:srgbClr val="FFFFFF"/>
              </a:highlight>
              <a:latin typeface="Economica"/>
              <a:ea typeface="Economica"/>
              <a:cs typeface="Economica"/>
              <a:sym typeface="Economica"/>
            </a:endParaRPr>
          </a:p>
          <a:p>
            <a:pPr marL="0" lvl="0" indent="457200" algn="just" rtl="0">
              <a:spcBef>
                <a:spcPts val="1200"/>
              </a:spcBef>
              <a:spcAft>
                <a:spcPts val="0"/>
              </a:spcAft>
              <a:buNone/>
            </a:pPr>
            <a:r>
              <a:rPr lang="pl" dirty="0">
                <a:solidFill>
                  <a:schemeClr val="accent1">
                    <a:lumMod val="60000"/>
                    <a:lumOff val="40000"/>
                  </a:schemeClr>
                </a:solidFill>
                <a:highlight>
                  <a:srgbClr val="FFFFFF"/>
                </a:highlight>
                <a:latin typeface="Economica"/>
                <a:ea typeface="Economica"/>
                <a:cs typeface="Economica"/>
                <a:sym typeface="Economica"/>
              </a:rPr>
              <a:t>Utwór, jak podają źródła został napisany ku pokrzepieniu serc. Poeta chciał, aby jego dzieło trafiło wszędzie, by nikt nie tracił nadziei. Chciał też, żeby następne pokolenia poznawały jego twórczość, i być zapamiętanym. </a:t>
            </a:r>
            <a:endParaRPr dirty="0">
              <a:solidFill>
                <a:schemeClr val="accent1">
                  <a:lumMod val="60000"/>
                  <a:lumOff val="40000"/>
                </a:schemeClr>
              </a:solidFill>
              <a:highlight>
                <a:srgbClr val="FFFFFF"/>
              </a:highlight>
              <a:latin typeface="Economica"/>
              <a:ea typeface="Economica"/>
              <a:cs typeface="Economica"/>
              <a:sym typeface="Economica"/>
            </a:endParaRPr>
          </a:p>
          <a:p>
            <a:pPr marL="89999" lvl="0" indent="457200" algn="l" rtl="0">
              <a:spcBef>
                <a:spcPts val="1200"/>
              </a:spcBef>
              <a:spcAft>
                <a:spcPts val="0"/>
              </a:spcAft>
              <a:buNone/>
            </a:pPr>
            <a:endParaRPr dirty="0">
              <a:solidFill>
                <a:srgbClr val="202124"/>
              </a:solidFill>
              <a:highlight>
                <a:srgbClr val="FFFFFF"/>
              </a:highlight>
              <a:latin typeface="Economica"/>
              <a:ea typeface="Economica"/>
              <a:cs typeface="Economica"/>
              <a:sym typeface="Economica"/>
            </a:endParaRPr>
          </a:p>
          <a:p>
            <a:pPr marL="0" lvl="0" indent="457200" algn="l" rtl="0">
              <a:spcBef>
                <a:spcPts val="1200"/>
              </a:spcBef>
              <a:spcAft>
                <a:spcPts val="0"/>
              </a:spcAft>
              <a:buNone/>
            </a:pPr>
            <a:endParaRPr dirty="0">
              <a:solidFill>
                <a:srgbClr val="202124"/>
              </a:solidFill>
              <a:highlight>
                <a:srgbClr val="FFFFFF"/>
              </a:highlight>
              <a:latin typeface="Economica"/>
              <a:ea typeface="Economica"/>
              <a:cs typeface="Economica"/>
              <a:sym typeface="Economica"/>
            </a:endParaRPr>
          </a:p>
          <a:p>
            <a:pPr marL="0" lvl="0" indent="457200" algn="l" rtl="0">
              <a:spcBef>
                <a:spcPts val="1200"/>
              </a:spcBef>
              <a:spcAft>
                <a:spcPts val="1200"/>
              </a:spcAft>
              <a:buNone/>
            </a:pPr>
            <a:endParaRPr dirty="0">
              <a:solidFill>
                <a:srgbClr val="202124"/>
              </a:solidFill>
              <a:highlight>
                <a:srgbClr val="FFFFFF"/>
              </a:highlight>
              <a:latin typeface="Economica"/>
              <a:ea typeface="Economica"/>
              <a:cs typeface="Economica"/>
              <a:sym typeface="Economica"/>
            </a:endParaRPr>
          </a:p>
        </p:txBody>
      </p:sp>
      <p:cxnSp>
        <p:nvCxnSpPr>
          <p:cNvPr id="79" name="Google Shape;79;p15"/>
          <p:cNvCxnSpPr/>
          <p:nvPr/>
        </p:nvCxnSpPr>
        <p:spPr>
          <a:xfrm>
            <a:off x="8659475" y="3429000"/>
            <a:ext cx="0" cy="1093200"/>
          </a:xfrm>
          <a:prstGeom prst="straightConnector1">
            <a:avLst/>
          </a:prstGeom>
          <a:noFill/>
          <a:ln w="38100" cap="flat" cmpd="sng">
            <a:solidFill>
              <a:schemeClr val="lt2"/>
            </a:solidFill>
            <a:prstDash val="solid"/>
            <a:round/>
            <a:headEnd type="none" w="med" len="med"/>
            <a:tailEnd type="none" w="med" len="med"/>
          </a:ln>
        </p:spPr>
      </p:cxnSp>
      <p:cxnSp>
        <p:nvCxnSpPr>
          <p:cNvPr id="80" name="Google Shape;80;p15"/>
          <p:cNvCxnSpPr/>
          <p:nvPr/>
        </p:nvCxnSpPr>
        <p:spPr>
          <a:xfrm rot="10800000">
            <a:off x="7665700" y="4522300"/>
            <a:ext cx="1006200" cy="0"/>
          </a:xfrm>
          <a:prstGeom prst="straightConnector1">
            <a:avLst/>
          </a:prstGeom>
          <a:noFill/>
          <a:ln w="38100" cap="flat" cmpd="sng">
            <a:solidFill>
              <a:schemeClr val="lt2"/>
            </a:solidFill>
            <a:prstDash val="solid"/>
            <a:round/>
            <a:headEnd type="none" w="med" len="med"/>
            <a:tailEnd type="none" w="med" len="med"/>
          </a:ln>
        </p:spPr>
      </p:cxnSp>
      <p:pic>
        <p:nvPicPr>
          <p:cNvPr id="81" name="Google Shape;81;p15"/>
          <p:cNvPicPr preferRelativeResize="0"/>
          <p:nvPr/>
        </p:nvPicPr>
        <p:blipFill>
          <a:blip r:embed="rId3">
            <a:alphaModFix/>
          </a:blip>
          <a:stretch>
            <a:fillRect/>
          </a:stretch>
        </p:blipFill>
        <p:spPr>
          <a:xfrm>
            <a:off x="7179606" y="3326298"/>
            <a:ext cx="1399618" cy="1101803"/>
          </a:xfrm>
          <a:prstGeom prst="rect">
            <a:avLst/>
          </a:prstGeom>
          <a:noFill/>
          <a:ln>
            <a:noFill/>
          </a:ln>
        </p:spPr>
      </p:pic>
      <p:cxnSp>
        <p:nvCxnSpPr>
          <p:cNvPr id="82" name="Google Shape;82;p15"/>
          <p:cNvCxnSpPr/>
          <p:nvPr/>
        </p:nvCxnSpPr>
        <p:spPr>
          <a:xfrm>
            <a:off x="-12425" y="49700"/>
            <a:ext cx="9156900" cy="0"/>
          </a:xfrm>
          <a:prstGeom prst="straightConnector1">
            <a:avLst/>
          </a:prstGeom>
          <a:noFill/>
          <a:ln w="76200" cap="flat" cmpd="sng">
            <a:solidFill>
              <a:schemeClr val="lt2"/>
            </a:solidFill>
            <a:prstDash val="solid"/>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156350" y="152150"/>
            <a:ext cx="8520600" cy="831300"/>
          </a:xfrm>
          <a:prstGeom prst="rect">
            <a:avLst/>
          </a:prstGeom>
        </p:spPr>
        <p:txBody>
          <a:bodyPr spcFirstLastPara="1" wrap="square" lIns="91425" tIns="91425" rIns="91425" bIns="91425" anchor="b" anchorCtr="0">
            <a:normAutofit/>
          </a:bodyPr>
          <a:lstStyle/>
          <a:p>
            <a:pPr lvl="0"/>
            <a:r>
              <a:rPr lang="en-US" dirty="0">
                <a:solidFill>
                  <a:srgbClr val="0070C0"/>
                </a:solidFill>
              </a:rPr>
              <a:t>Plot and themes in </a:t>
            </a:r>
            <a:r>
              <a:rPr lang="en-US" dirty="0" smtClean="0">
                <a:solidFill>
                  <a:srgbClr val="0070C0"/>
                </a:solidFill>
              </a:rPr>
              <a:t>„</a:t>
            </a:r>
            <a:r>
              <a:rPr lang="en-US" b="1" dirty="0">
                <a:solidFill>
                  <a:srgbClr val="0070C0"/>
                </a:solidFill>
              </a:rPr>
              <a:t>Pan Tadeusz”</a:t>
            </a:r>
            <a:r>
              <a:rPr lang="en-US" dirty="0"/>
              <a:t> </a:t>
            </a:r>
            <a:endParaRPr dirty="0"/>
          </a:p>
        </p:txBody>
      </p:sp>
      <p:sp>
        <p:nvSpPr>
          <p:cNvPr id="88" name="Google Shape;88;p16"/>
          <p:cNvSpPr txBox="1">
            <a:spLocks noGrp="1"/>
          </p:cNvSpPr>
          <p:nvPr>
            <p:ph type="body" idx="1"/>
          </p:nvPr>
        </p:nvSpPr>
        <p:spPr>
          <a:xfrm>
            <a:off x="248400" y="1047600"/>
            <a:ext cx="8583900" cy="3531600"/>
          </a:xfrm>
          <a:prstGeom prst="rect">
            <a:avLst/>
          </a:prstGeom>
        </p:spPr>
        <p:txBody>
          <a:bodyPr spcFirstLastPara="1" wrap="square" lIns="91425" tIns="91425" rIns="91425" bIns="91425" anchor="t" anchorCtr="0">
            <a:normAutofit lnSpcReduction="10000"/>
          </a:bodyPr>
          <a:lstStyle/>
          <a:p>
            <a:pPr algn="just"/>
            <a:r>
              <a:rPr lang="en-US" dirty="0">
                <a:solidFill>
                  <a:srgbClr val="0070C0"/>
                </a:solidFill>
              </a:rPr>
              <a:t>The story of „</a:t>
            </a:r>
            <a:r>
              <a:rPr lang="en-US" b="1" dirty="0">
                <a:solidFill>
                  <a:srgbClr val="0070C0"/>
                </a:solidFill>
              </a:rPr>
              <a:t>Pan Tadeusz”</a:t>
            </a:r>
            <a:r>
              <a:rPr lang="en-US" dirty="0">
                <a:solidFill>
                  <a:srgbClr val="0070C0"/>
                </a:solidFill>
              </a:rPr>
              <a:t> takes place over several days in 1811 and one day in 1812. Poland, at the time, had been divided up between Russia, Austria, and Prussia, and it had literally disappeared from the political map of Europe. The specific events of Pan Tadeusz take place in the village of </a:t>
            </a:r>
            <a:r>
              <a:rPr lang="en-US" dirty="0" err="1">
                <a:solidFill>
                  <a:srgbClr val="0070C0"/>
                </a:solidFill>
              </a:rPr>
              <a:t>Soplicowo</a:t>
            </a:r>
            <a:r>
              <a:rPr lang="en-US" dirty="0">
                <a:solidFill>
                  <a:srgbClr val="0070C0"/>
                </a:solidFill>
              </a:rPr>
              <a:t> in Lithuania. The poem narrates the tale of two feuding noble families and the love story between Tadeusz and </a:t>
            </a:r>
            <a:r>
              <a:rPr lang="en-US" dirty="0" err="1">
                <a:solidFill>
                  <a:srgbClr val="0070C0"/>
                </a:solidFill>
              </a:rPr>
              <a:t>Zosia</a:t>
            </a:r>
            <a:r>
              <a:rPr lang="en-US" dirty="0">
                <a:solidFill>
                  <a:srgbClr val="0070C0"/>
                </a:solidFill>
              </a:rPr>
              <a:t>. </a:t>
            </a:r>
            <a:endParaRPr lang="pl-PL" dirty="0" smtClean="0">
              <a:solidFill>
                <a:srgbClr val="0070C0"/>
              </a:solidFill>
            </a:endParaRPr>
          </a:p>
          <a:p>
            <a:pPr algn="just"/>
            <a:r>
              <a:rPr lang="en-US" dirty="0">
                <a:solidFill>
                  <a:srgbClr val="0070C0"/>
                </a:solidFill>
              </a:rPr>
              <a:t>The poem mentions the important struggles of Poles for independence and talks about the times when Poles had great hope that freedom would be brought to them by a victorious fight in Napoleon's army. It did not happen, but the action of the epic no longer shows the defeat of Napoleon's army. It leaves the reader with high hopes</a:t>
            </a:r>
            <a:r>
              <a:rPr lang="en-US" dirty="0" smtClean="0">
                <a:solidFill>
                  <a:srgbClr val="0070C0"/>
                </a:solidFill>
              </a:rPr>
              <a:t>.</a:t>
            </a:r>
            <a:endParaRPr sz="1150" b="1" dirty="0">
              <a:solidFill>
                <a:srgbClr val="0070C0"/>
              </a:solidFill>
              <a:highlight>
                <a:srgbClr val="FFFFFF"/>
              </a:highlight>
              <a:latin typeface="Economica"/>
              <a:ea typeface="Economica"/>
              <a:cs typeface="Economica"/>
              <a:sym typeface="Economica"/>
            </a:endParaRPr>
          </a:p>
        </p:txBody>
      </p:sp>
      <p:pic>
        <p:nvPicPr>
          <p:cNvPr id="89" name="Google Shape;89;p16"/>
          <p:cNvPicPr preferRelativeResize="0"/>
          <p:nvPr/>
        </p:nvPicPr>
        <p:blipFill>
          <a:blip r:embed="rId3">
            <a:alphaModFix/>
          </a:blip>
          <a:stretch>
            <a:fillRect/>
          </a:stretch>
        </p:blipFill>
        <p:spPr>
          <a:xfrm>
            <a:off x="6678707" y="4042091"/>
            <a:ext cx="681318" cy="92435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156350" y="152150"/>
            <a:ext cx="8520600" cy="831300"/>
          </a:xfrm>
          <a:prstGeom prst="rect">
            <a:avLst/>
          </a:prstGeom>
        </p:spPr>
        <p:txBody>
          <a:bodyPr spcFirstLastPara="1" wrap="square" lIns="91425" tIns="91425" rIns="91425" bIns="91425" anchor="b" anchorCtr="0">
            <a:normAutofit/>
          </a:bodyPr>
          <a:lstStyle/>
          <a:p>
            <a:pPr lvl="0"/>
            <a:r>
              <a:rPr lang="ru-RU" dirty="0">
                <a:solidFill>
                  <a:srgbClr val="00B050"/>
                </a:solidFill>
              </a:rPr>
              <a:t>Сюжет и сюжеты в </a:t>
            </a:r>
            <a:r>
              <a:rPr lang="pl-PL" dirty="0" smtClean="0">
                <a:solidFill>
                  <a:srgbClr val="00B050"/>
                </a:solidFill>
              </a:rPr>
              <a:t>„</a:t>
            </a:r>
            <a:r>
              <a:rPr lang="ru-RU" dirty="0" smtClean="0">
                <a:solidFill>
                  <a:srgbClr val="00B050"/>
                </a:solidFill>
              </a:rPr>
              <a:t>Пане </a:t>
            </a:r>
            <a:r>
              <a:rPr lang="ru-RU" dirty="0">
                <a:solidFill>
                  <a:srgbClr val="00B050"/>
                </a:solidFill>
              </a:rPr>
              <a:t>Тадеуше”</a:t>
            </a:r>
            <a:endParaRPr dirty="0">
              <a:solidFill>
                <a:srgbClr val="00B050"/>
              </a:solidFill>
            </a:endParaRPr>
          </a:p>
        </p:txBody>
      </p:sp>
      <p:sp>
        <p:nvSpPr>
          <p:cNvPr id="88" name="Google Shape;88;p16"/>
          <p:cNvSpPr txBox="1">
            <a:spLocks noGrp="1"/>
          </p:cNvSpPr>
          <p:nvPr>
            <p:ph type="body" idx="1"/>
          </p:nvPr>
        </p:nvSpPr>
        <p:spPr>
          <a:xfrm>
            <a:off x="248400" y="1047600"/>
            <a:ext cx="8583900" cy="3531600"/>
          </a:xfrm>
          <a:prstGeom prst="rect">
            <a:avLst/>
          </a:prstGeom>
        </p:spPr>
        <p:txBody>
          <a:bodyPr spcFirstLastPara="1" wrap="square" lIns="91425" tIns="91425" rIns="91425" bIns="91425" anchor="t" anchorCtr="0">
            <a:normAutofit lnSpcReduction="10000"/>
          </a:bodyPr>
          <a:lstStyle/>
          <a:p>
            <a:pPr algn="just"/>
            <a:r>
              <a:rPr lang="ru-RU" dirty="0">
                <a:solidFill>
                  <a:srgbClr val="00B050"/>
                </a:solidFill>
              </a:rPr>
              <a:t>Действие поэмы происходит на протяжении 5 дней в 1811 году </a:t>
            </a:r>
            <a:r>
              <a:rPr lang="pl-PL" dirty="0" smtClean="0">
                <a:solidFill>
                  <a:srgbClr val="00B050"/>
                </a:solidFill>
              </a:rPr>
              <a:t/>
            </a:r>
            <a:br>
              <a:rPr lang="pl-PL" dirty="0" smtClean="0">
                <a:solidFill>
                  <a:srgbClr val="00B050"/>
                </a:solidFill>
              </a:rPr>
            </a:br>
            <a:r>
              <a:rPr lang="ru-RU" dirty="0" smtClean="0">
                <a:solidFill>
                  <a:srgbClr val="00B050"/>
                </a:solidFill>
              </a:rPr>
              <a:t>и </a:t>
            </a:r>
            <a:r>
              <a:rPr lang="ru-RU" dirty="0">
                <a:solidFill>
                  <a:srgbClr val="00B050"/>
                </a:solidFill>
              </a:rPr>
              <a:t>одного дня в 1812 году на берегах Немана, «</a:t>
            </a:r>
            <a:r>
              <a:rPr lang="ru-RU" i="1" dirty="0">
                <a:solidFill>
                  <a:srgbClr val="00B050"/>
                </a:solidFill>
              </a:rPr>
              <a:t>на</a:t>
            </a:r>
            <a:r>
              <a:rPr lang="ru-RU" dirty="0">
                <a:solidFill>
                  <a:srgbClr val="00B050"/>
                </a:solidFill>
              </a:rPr>
              <a:t> Литве» (в бывшем Великом княжестве Литовском) перед нашествием Наполеона </a:t>
            </a:r>
            <a:r>
              <a:rPr lang="pl-PL" dirty="0" smtClean="0">
                <a:solidFill>
                  <a:srgbClr val="00B050"/>
                </a:solidFill>
              </a:rPr>
              <a:t/>
            </a:r>
            <a:br>
              <a:rPr lang="pl-PL" dirty="0" smtClean="0">
                <a:solidFill>
                  <a:srgbClr val="00B050"/>
                </a:solidFill>
              </a:rPr>
            </a:br>
            <a:r>
              <a:rPr lang="ru-RU" dirty="0" smtClean="0">
                <a:solidFill>
                  <a:srgbClr val="00B050"/>
                </a:solidFill>
              </a:rPr>
              <a:t>на </a:t>
            </a:r>
            <a:r>
              <a:rPr lang="ru-RU" dirty="0">
                <a:solidFill>
                  <a:srgbClr val="00B050"/>
                </a:solidFill>
              </a:rPr>
              <a:t>Россию. Главные герои поэмы — Тадеуш и Зося, представители двух соперничающих шляхетских фамилий — Соплиц и Горешков</a:t>
            </a:r>
            <a:r>
              <a:rPr lang="ru-RU" dirty="0" smtClean="0">
                <a:solidFill>
                  <a:srgbClr val="00B050"/>
                </a:solidFill>
              </a:rPr>
              <a:t>.</a:t>
            </a:r>
            <a:endParaRPr lang="pl-PL" dirty="0" smtClean="0">
              <a:solidFill>
                <a:srgbClr val="00B050"/>
              </a:solidFill>
            </a:endParaRPr>
          </a:p>
          <a:p>
            <a:pPr algn="just"/>
            <a:r>
              <a:rPr lang="ru-RU" dirty="0">
                <a:solidFill>
                  <a:srgbClr val="00B050"/>
                </a:solidFill>
              </a:rPr>
              <a:t>В стихотворении упоминается важная борьба поляков за независимость и рассказывается о временах, когда поляки возлагали большие надежды на то, что свобода будет принесена им победоносной битвой в армии Наполеона. Этого не произошло, но действие эпопеи больше не показывает разгром армии Наполеона. Это вселяет в читателя большие надежды.</a:t>
            </a:r>
          </a:p>
        </p:txBody>
      </p:sp>
      <p:pic>
        <p:nvPicPr>
          <p:cNvPr id="89" name="Google Shape;89;p16"/>
          <p:cNvPicPr preferRelativeResize="0"/>
          <p:nvPr/>
        </p:nvPicPr>
        <p:blipFill>
          <a:blip r:embed="rId3">
            <a:alphaModFix/>
          </a:blip>
          <a:stretch>
            <a:fillRect/>
          </a:stretch>
        </p:blipFill>
        <p:spPr>
          <a:xfrm>
            <a:off x="8058384" y="4024460"/>
            <a:ext cx="699248" cy="906128"/>
          </a:xfrm>
          <a:prstGeom prst="rect">
            <a:avLst/>
          </a:prstGeom>
          <a:noFill/>
          <a:ln>
            <a:noFill/>
          </a:ln>
        </p:spPr>
      </p:pic>
    </p:spTree>
    <p:extLst>
      <p:ext uri="{BB962C8B-B14F-4D97-AF65-F5344CB8AC3E}">
        <p14:creationId xmlns:p14="http://schemas.microsoft.com/office/powerpoint/2010/main" val="2162805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156350" y="152150"/>
            <a:ext cx="85206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pl" dirty="0">
                <a:solidFill>
                  <a:schemeClr val="accent1">
                    <a:lumMod val="60000"/>
                    <a:lumOff val="40000"/>
                  </a:schemeClr>
                </a:solidFill>
              </a:rPr>
              <a:t>Fabuła i wątki w “Panu Tadeuszu”</a:t>
            </a:r>
            <a:endParaRPr dirty="0">
              <a:solidFill>
                <a:schemeClr val="accent1">
                  <a:lumMod val="60000"/>
                  <a:lumOff val="40000"/>
                </a:schemeClr>
              </a:solidFill>
            </a:endParaRPr>
          </a:p>
        </p:txBody>
      </p:sp>
      <p:sp>
        <p:nvSpPr>
          <p:cNvPr id="88" name="Google Shape;88;p16"/>
          <p:cNvSpPr txBox="1">
            <a:spLocks noGrp="1"/>
          </p:cNvSpPr>
          <p:nvPr>
            <p:ph type="body" idx="1"/>
          </p:nvPr>
        </p:nvSpPr>
        <p:spPr>
          <a:xfrm>
            <a:off x="248400" y="1047600"/>
            <a:ext cx="8583900" cy="35316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pl" sz="1300" dirty="0">
                <a:solidFill>
                  <a:schemeClr val="accent1">
                    <a:lumMod val="60000"/>
                    <a:lumOff val="40000"/>
                  </a:schemeClr>
                </a:solidFill>
                <a:highlight>
                  <a:srgbClr val="FFFFFF"/>
                </a:highlight>
                <a:latin typeface="Economica"/>
                <a:ea typeface="Economica"/>
                <a:cs typeface="Economica"/>
                <a:sym typeface="Economica"/>
              </a:rPr>
              <a:t>Fabuła „Pana Tadeusza” jest wielowątkowa, wątkiem głównym są</a:t>
            </a:r>
            <a:r>
              <a:rPr lang="pl" sz="1300" b="1" dirty="0">
                <a:solidFill>
                  <a:schemeClr val="accent1">
                    <a:lumMod val="60000"/>
                    <a:lumOff val="40000"/>
                  </a:schemeClr>
                </a:solidFill>
                <a:highlight>
                  <a:srgbClr val="FFFFFF"/>
                </a:highlight>
                <a:latin typeface="Economica"/>
                <a:ea typeface="Economica"/>
                <a:cs typeface="Economica"/>
                <a:sym typeface="Economica"/>
              </a:rPr>
              <a:t> tragiczne dzieje emisariusza Jacka Soplicy, kryjącego się pod kapturem księdza Robaka</a:t>
            </a:r>
            <a:r>
              <a:rPr lang="pl" sz="1300" dirty="0">
                <a:solidFill>
                  <a:schemeClr val="accent1">
                    <a:lumMod val="60000"/>
                    <a:lumOff val="40000"/>
                  </a:schemeClr>
                </a:solidFill>
                <a:highlight>
                  <a:srgbClr val="FFFFFF"/>
                </a:highlight>
                <a:latin typeface="Economica"/>
                <a:ea typeface="Economica"/>
                <a:cs typeface="Economica"/>
                <a:sym typeface="Economica"/>
              </a:rPr>
              <a:t>. Ściśle z nim powiązany jest awanturniczy wątek sporu o zamek, zakończony najazdem . Pobocznymi wątkami są dzieje Zosi, Tadeusza i ich perypetie miłosne.</a:t>
            </a:r>
            <a:endParaRPr sz="1300" dirty="0">
              <a:solidFill>
                <a:schemeClr val="accent1">
                  <a:lumMod val="60000"/>
                  <a:lumOff val="40000"/>
                </a:schemeClr>
              </a:solidFill>
              <a:highlight>
                <a:srgbClr val="FFFFFF"/>
              </a:highlight>
              <a:latin typeface="Economica"/>
              <a:ea typeface="Economica"/>
              <a:cs typeface="Economica"/>
              <a:sym typeface="Economica"/>
            </a:endParaRPr>
          </a:p>
          <a:p>
            <a:pPr marL="0" lvl="0" indent="0" algn="just" rtl="0">
              <a:spcBef>
                <a:spcPts val="1200"/>
              </a:spcBef>
              <a:spcAft>
                <a:spcPts val="0"/>
              </a:spcAft>
              <a:buNone/>
            </a:pPr>
            <a:r>
              <a:rPr lang="pl" sz="1300" b="1" i="1" dirty="0">
                <a:solidFill>
                  <a:schemeClr val="accent1">
                    <a:lumMod val="60000"/>
                    <a:lumOff val="40000"/>
                  </a:schemeClr>
                </a:solidFill>
                <a:highlight>
                  <a:srgbClr val="FFFFFF"/>
                </a:highlight>
                <a:latin typeface="Economica"/>
                <a:ea typeface="Economica"/>
                <a:cs typeface="Economica"/>
                <a:sym typeface="Economica"/>
              </a:rPr>
              <a:t>Wątek miłosny </a:t>
            </a:r>
            <a:r>
              <a:rPr lang="pl" sz="1300" dirty="0">
                <a:solidFill>
                  <a:schemeClr val="accent1">
                    <a:lumMod val="60000"/>
                    <a:lumOff val="40000"/>
                  </a:schemeClr>
                </a:solidFill>
                <a:highlight>
                  <a:srgbClr val="FFFFFF"/>
                </a:highlight>
                <a:latin typeface="Economica"/>
                <a:ea typeface="Economica"/>
                <a:cs typeface="Economica"/>
                <a:sym typeface="Economica"/>
              </a:rPr>
              <a:t>skupia się głównie na Tadeuszu, Telimenie i</a:t>
            </a:r>
            <a:r>
              <a:rPr lang="pl" sz="1300" b="1" dirty="0">
                <a:solidFill>
                  <a:schemeClr val="accent1">
                    <a:lumMod val="60000"/>
                    <a:lumOff val="40000"/>
                  </a:schemeClr>
                </a:solidFill>
                <a:highlight>
                  <a:srgbClr val="FFFFFF"/>
                </a:highlight>
                <a:latin typeface="Economica"/>
                <a:ea typeface="Economica"/>
                <a:cs typeface="Economica"/>
                <a:sym typeface="Economica"/>
              </a:rPr>
              <a:t> </a:t>
            </a:r>
            <a:r>
              <a:rPr lang="pl" sz="1300" dirty="0">
                <a:solidFill>
                  <a:schemeClr val="accent1">
                    <a:lumMod val="60000"/>
                    <a:lumOff val="40000"/>
                  </a:schemeClr>
                </a:solidFill>
                <a:highlight>
                  <a:srgbClr val="FFFFFF"/>
                </a:highlight>
                <a:latin typeface="Economica"/>
                <a:ea typeface="Economica"/>
                <a:cs typeface="Economica"/>
                <a:sym typeface="Economica"/>
              </a:rPr>
              <a:t>Zosi. Doraźnie znaczną rolę odgrywa też Hrabia, a w intrygi Telimeny włączeni są również Asesor i Rejent. Należy przy tym zwrócić uwagę, że w utworze ukazane są dwie historie miłosne: dzieje związku Jacka Soplicy i Ewy Horeszki oraz Tadeusza i Zosi</a:t>
            </a:r>
            <a:endParaRPr sz="1300" dirty="0">
              <a:solidFill>
                <a:schemeClr val="accent1">
                  <a:lumMod val="60000"/>
                  <a:lumOff val="40000"/>
                </a:schemeClr>
              </a:solidFill>
              <a:highlight>
                <a:srgbClr val="FFFFFF"/>
              </a:highlight>
              <a:latin typeface="Economica"/>
              <a:ea typeface="Economica"/>
              <a:cs typeface="Economica"/>
              <a:sym typeface="Economica"/>
            </a:endParaRPr>
          </a:p>
          <a:p>
            <a:pPr marL="0" lvl="0" indent="0" algn="just" rtl="0">
              <a:spcBef>
                <a:spcPts val="1200"/>
              </a:spcBef>
              <a:spcAft>
                <a:spcPts val="0"/>
              </a:spcAft>
              <a:buNone/>
            </a:pPr>
            <a:r>
              <a:rPr lang="pl" sz="1300" b="1" i="1" dirty="0">
                <a:solidFill>
                  <a:schemeClr val="accent1">
                    <a:lumMod val="60000"/>
                    <a:lumOff val="40000"/>
                  </a:schemeClr>
                </a:solidFill>
                <a:highlight>
                  <a:srgbClr val="FFFFFF"/>
                </a:highlight>
                <a:latin typeface="Economica"/>
                <a:ea typeface="Economica"/>
                <a:cs typeface="Economica"/>
                <a:sym typeface="Economica"/>
              </a:rPr>
              <a:t>Wątek  obyczajowy </a:t>
            </a:r>
            <a:r>
              <a:rPr lang="pl" sz="1300" dirty="0">
                <a:solidFill>
                  <a:schemeClr val="accent1">
                    <a:lumMod val="60000"/>
                    <a:lumOff val="40000"/>
                  </a:schemeClr>
                </a:solidFill>
                <a:highlight>
                  <a:srgbClr val="FFFFFF"/>
                </a:highlight>
                <a:latin typeface="Economica"/>
                <a:ea typeface="Economica"/>
                <a:cs typeface="Economica"/>
                <a:sym typeface="Economica"/>
              </a:rPr>
              <a:t>Życie w Soplicowie toczy się </a:t>
            </a:r>
            <a:r>
              <a:rPr lang="pl" sz="1300" b="1" dirty="0">
                <a:solidFill>
                  <a:schemeClr val="accent1">
                    <a:lumMod val="60000"/>
                    <a:lumOff val="40000"/>
                  </a:schemeClr>
                </a:solidFill>
                <a:highlight>
                  <a:srgbClr val="FFFFFF"/>
                </a:highlight>
                <a:latin typeface="Economica"/>
                <a:ea typeface="Economica"/>
                <a:cs typeface="Economica"/>
                <a:sym typeface="Economica"/>
              </a:rPr>
              <a:t>według ogólnie przyjętych zasad obyczajowości szlacheckiej</a:t>
            </a:r>
            <a:r>
              <a:rPr lang="pl" sz="1300" dirty="0">
                <a:solidFill>
                  <a:schemeClr val="accent1">
                    <a:lumMod val="60000"/>
                    <a:lumOff val="40000"/>
                  </a:schemeClr>
                </a:solidFill>
                <a:highlight>
                  <a:srgbClr val="FFFFFF"/>
                </a:highlight>
                <a:latin typeface="Economica"/>
                <a:ea typeface="Economica"/>
                <a:cs typeface="Economica"/>
                <a:sym typeface="Economica"/>
              </a:rPr>
              <a:t>. Ważnym i znaczącym elementem był </a:t>
            </a:r>
            <a:r>
              <a:rPr lang="pl" sz="1300" b="1" dirty="0">
                <a:solidFill>
                  <a:schemeClr val="accent1">
                    <a:lumMod val="60000"/>
                    <a:lumOff val="40000"/>
                  </a:schemeClr>
                </a:solidFill>
                <a:highlight>
                  <a:srgbClr val="FFFFFF"/>
                </a:highlight>
                <a:latin typeface="Economica"/>
                <a:ea typeface="Economica"/>
                <a:cs typeface="Economica"/>
                <a:sym typeface="Economica"/>
              </a:rPr>
              <a:t>ustalony porządek osób</a:t>
            </a:r>
            <a:r>
              <a:rPr lang="pl" sz="1300" dirty="0">
                <a:solidFill>
                  <a:schemeClr val="accent1">
                    <a:lumMod val="60000"/>
                    <a:lumOff val="40000"/>
                  </a:schemeClr>
                </a:solidFill>
                <a:highlight>
                  <a:srgbClr val="FFFFFF"/>
                </a:highlight>
                <a:latin typeface="Economica"/>
                <a:ea typeface="Economica"/>
                <a:cs typeface="Economica"/>
                <a:sym typeface="Economica"/>
              </a:rPr>
              <a:t> w czasie wspólnego wyjścia lub powrotu do domu oraz odpowiednia kolejność zajmowania miejsc przy stole. Taką kolejność wyznaczał wiek i sprawowane urzędy oraz płeć.</a:t>
            </a:r>
            <a:endParaRPr sz="1300" dirty="0">
              <a:solidFill>
                <a:schemeClr val="accent1">
                  <a:lumMod val="60000"/>
                  <a:lumOff val="40000"/>
                </a:schemeClr>
              </a:solidFill>
              <a:highlight>
                <a:srgbClr val="FFFFFF"/>
              </a:highlight>
              <a:latin typeface="Economica"/>
              <a:ea typeface="Economica"/>
              <a:cs typeface="Economica"/>
              <a:sym typeface="Economica"/>
            </a:endParaRPr>
          </a:p>
          <a:p>
            <a:pPr marL="0" lvl="0" indent="0" algn="just" rtl="0">
              <a:spcBef>
                <a:spcPts val="1200"/>
              </a:spcBef>
              <a:spcAft>
                <a:spcPts val="0"/>
              </a:spcAft>
              <a:buNone/>
            </a:pPr>
            <a:r>
              <a:rPr lang="pl" sz="1300" b="1" i="1" dirty="0">
                <a:solidFill>
                  <a:schemeClr val="accent1">
                    <a:lumMod val="60000"/>
                    <a:lumOff val="40000"/>
                  </a:schemeClr>
                </a:solidFill>
                <a:highlight>
                  <a:srgbClr val="FFFFFF"/>
                </a:highlight>
                <a:latin typeface="Economica"/>
                <a:ea typeface="Economica"/>
                <a:cs typeface="Economica"/>
                <a:sym typeface="Economica"/>
              </a:rPr>
              <a:t>Wątek narodowo-wyzwoleńczy </a:t>
            </a:r>
            <a:r>
              <a:rPr lang="pl" sz="1300" dirty="0">
                <a:solidFill>
                  <a:schemeClr val="accent1">
                    <a:lumMod val="60000"/>
                    <a:lumOff val="40000"/>
                  </a:schemeClr>
                </a:solidFill>
                <a:highlight>
                  <a:srgbClr val="FFFFFF"/>
                </a:highlight>
                <a:latin typeface="Economica"/>
                <a:ea typeface="Economica"/>
                <a:cs typeface="Economica"/>
                <a:sym typeface="Economica"/>
              </a:rPr>
              <a:t>Wątek narodowowyzwoleńczy miał wiele funkcji w „Panu Tadeuszu”. Przede wszystkim był on źródłem pocieszenia dla wszystkich ludzi cierpiących na emigracji, którzy nie byli w stanie przez sytuację polityczną w kraju wrócić do swojej ojczyzny. W swoim tekście Mickiewicz zawarł więc nadzieję na lepsze jutro, objawiającą się zapowiedzią wojny z Moskalami oraz wsparcia, jakie miał udzielić Polsce Napoleon ze swoją </a:t>
            </a:r>
            <a:r>
              <a:rPr lang="pl" sz="1300" dirty="0" smtClean="0">
                <a:solidFill>
                  <a:schemeClr val="accent1">
                    <a:lumMod val="60000"/>
                    <a:lumOff val="40000"/>
                  </a:schemeClr>
                </a:solidFill>
                <a:highlight>
                  <a:srgbClr val="FFFFFF"/>
                </a:highlight>
                <a:latin typeface="Economica"/>
                <a:ea typeface="Economica"/>
                <a:cs typeface="Economica"/>
                <a:sym typeface="Economica"/>
              </a:rPr>
              <a:t>armią.</a:t>
            </a:r>
            <a:endParaRPr sz="1300" dirty="0">
              <a:solidFill>
                <a:schemeClr val="accent1">
                  <a:lumMod val="60000"/>
                  <a:lumOff val="40000"/>
                </a:schemeClr>
              </a:solidFill>
              <a:highlight>
                <a:srgbClr val="FFFFFF"/>
              </a:highlight>
              <a:latin typeface="Economica"/>
              <a:ea typeface="Economica"/>
              <a:cs typeface="Economica"/>
              <a:sym typeface="Economica"/>
            </a:endParaRPr>
          </a:p>
          <a:p>
            <a:pPr marL="0" lvl="0" indent="0" algn="l" rtl="0">
              <a:spcBef>
                <a:spcPts val="1200"/>
              </a:spcBef>
              <a:spcAft>
                <a:spcPts val="1200"/>
              </a:spcAft>
              <a:buNone/>
            </a:pPr>
            <a:endParaRPr sz="1150" b="1" dirty="0">
              <a:solidFill>
                <a:srgbClr val="111111"/>
              </a:solidFill>
              <a:highlight>
                <a:srgbClr val="FFFFFF"/>
              </a:highlight>
              <a:latin typeface="Economica"/>
              <a:ea typeface="Economica"/>
              <a:cs typeface="Economica"/>
              <a:sym typeface="Economica"/>
            </a:endParaRPr>
          </a:p>
        </p:txBody>
      </p:sp>
      <p:pic>
        <p:nvPicPr>
          <p:cNvPr id="89" name="Google Shape;89;p16"/>
          <p:cNvPicPr preferRelativeResize="0"/>
          <p:nvPr/>
        </p:nvPicPr>
        <p:blipFill>
          <a:blip r:embed="rId3">
            <a:alphaModFix/>
          </a:blip>
          <a:stretch>
            <a:fillRect/>
          </a:stretch>
        </p:blipFill>
        <p:spPr>
          <a:xfrm>
            <a:off x="7975550" y="3614323"/>
            <a:ext cx="982600" cy="1390525"/>
          </a:xfrm>
          <a:prstGeom prst="rect">
            <a:avLst/>
          </a:prstGeom>
          <a:noFill/>
          <a:ln>
            <a:noFill/>
          </a:ln>
        </p:spPr>
      </p:pic>
    </p:spTree>
    <p:extLst>
      <p:ext uri="{BB962C8B-B14F-4D97-AF65-F5344CB8AC3E}">
        <p14:creationId xmlns:p14="http://schemas.microsoft.com/office/powerpoint/2010/main" val="3513157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257911" y="62432"/>
            <a:ext cx="8520600" cy="831300"/>
          </a:xfrm>
          <a:prstGeom prst="rect">
            <a:avLst/>
          </a:prstGeom>
        </p:spPr>
        <p:txBody>
          <a:bodyPr spcFirstLastPara="1" wrap="square" lIns="91425" tIns="91425" rIns="91425" bIns="91425" anchor="b" anchorCtr="0">
            <a:noAutofit/>
          </a:bodyPr>
          <a:lstStyle/>
          <a:p>
            <a:pPr lvl="0" algn="just"/>
            <a:r>
              <a:rPr lang="pl" sz="2400" dirty="0">
                <a:solidFill>
                  <a:schemeClr val="accent1">
                    <a:lumMod val="60000"/>
                    <a:lumOff val="40000"/>
                  </a:schemeClr>
                </a:solidFill>
              </a:rPr>
              <a:t>    </a:t>
            </a:r>
            <a:r>
              <a:rPr lang="pl" sz="3600" baseline="-25000" dirty="0" smtClean="0">
                <a:solidFill>
                  <a:schemeClr val="accent1">
                    <a:lumMod val="60000"/>
                    <a:lumOff val="40000"/>
                  </a:schemeClr>
                </a:solidFill>
              </a:rPr>
              <a:t>Dziękujemy </a:t>
            </a:r>
            <a:r>
              <a:rPr lang="pl" sz="3600" baseline="-25000" dirty="0">
                <a:solidFill>
                  <a:schemeClr val="accent1">
                    <a:lumMod val="60000"/>
                    <a:lumOff val="40000"/>
                  </a:schemeClr>
                </a:solidFill>
              </a:rPr>
              <a:t>za uwagę</a:t>
            </a:r>
            <a:r>
              <a:rPr lang="pl" sz="3600" baseline="-25000" dirty="0" smtClean="0">
                <a:solidFill>
                  <a:schemeClr val="accent1">
                    <a:lumMod val="60000"/>
                    <a:lumOff val="40000"/>
                  </a:schemeClr>
                </a:solidFill>
              </a:rPr>
              <a:t>!</a:t>
            </a:r>
            <a:r>
              <a:rPr lang="pl" sz="3600" baseline="-25000" dirty="0" smtClean="0"/>
              <a:t> </a:t>
            </a:r>
            <a:r>
              <a:rPr lang="az-Cyrl-AZ" sz="3600" baseline="-25000" dirty="0">
                <a:solidFill>
                  <a:srgbClr val="00B050"/>
                </a:solidFill>
              </a:rPr>
              <a:t>Спасибо за внимание</a:t>
            </a:r>
            <a:r>
              <a:rPr lang="az-Cyrl-AZ" sz="3600" baseline="-25000" dirty="0" smtClean="0">
                <a:solidFill>
                  <a:srgbClr val="00B050"/>
                </a:solidFill>
              </a:rPr>
              <a:t>!</a:t>
            </a:r>
            <a:r>
              <a:rPr lang="pl-PL" sz="3600" baseline="-25000" dirty="0" smtClean="0">
                <a:solidFill>
                  <a:srgbClr val="00B050"/>
                </a:solidFill>
              </a:rPr>
              <a:t> </a:t>
            </a:r>
            <a:r>
              <a:rPr lang="en-US" sz="3600" baseline="-25000" dirty="0">
                <a:solidFill>
                  <a:srgbClr val="0070C0"/>
                </a:solidFill>
              </a:rPr>
              <a:t>Thank you for your attention!</a:t>
            </a:r>
            <a:endParaRPr sz="3600" baseline="-25000" dirty="0">
              <a:solidFill>
                <a:srgbClr val="0070C0"/>
              </a:solidFill>
            </a:endParaRPr>
          </a:p>
        </p:txBody>
      </p:sp>
      <p:sp>
        <p:nvSpPr>
          <p:cNvPr id="95" name="Google Shape;95;p17"/>
          <p:cNvSpPr txBox="1">
            <a:spLocks noGrp="1"/>
          </p:cNvSpPr>
          <p:nvPr>
            <p:ph type="body" idx="1"/>
          </p:nvPr>
        </p:nvSpPr>
        <p:spPr>
          <a:xfrm>
            <a:off x="89647" y="4034118"/>
            <a:ext cx="11912803" cy="3581332"/>
          </a:xfrm>
          <a:prstGeom prst="rect">
            <a:avLst/>
          </a:prstGeom>
        </p:spPr>
        <p:txBody>
          <a:bodyPr spcFirstLastPara="1" wrap="square" lIns="91425" tIns="91425" rIns="91425" bIns="91425" anchor="t" anchorCtr="0">
            <a:normAutofit/>
          </a:bodyPr>
          <a:lstStyle/>
          <a:p>
            <a:pPr marL="0" lvl="0" indent="0" algn="ctr">
              <a:spcAft>
                <a:spcPts val="1200"/>
              </a:spcAft>
              <a:buNone/>
            </a:pPr>
            <a:r>
              <a:rPr lang="pl-PL" dirty="0" smtClean="0">
                <a:solidFill>
                  <a:schemeClr val="accent1">
                    <a:lumMod val="60000"/>
                    <a:lumOff val="40000"/>
                  </a:schemeClr>
                </a:solidFill>
              </a:rPr>
              <a:t>P</a:t>
            </a:r>
            <a:r>
              <a:rPr lang="pl" dirty="0" smtClean="0">
                <a:solidFill>
                  <a:schemeClr val="accent1">
                    <a:lumMod val="60000"/>
                    <a:lumOff val="40000"/>
                  </a:schemeClr>
                </a:solidFill>
              </a:rPr>
              <a:t>rzygotowały/</a:t>
            </a:r>
            <a:r>
              <a:rPr lang="pl-PL" dirty="0" err="1" smtClean="0">
                <a:solidFill>
                  <a:srgbClr val="0070C0"/>
                </a:solidFill>
              </a:rPr>
              <a:t>They</a:t>
            </a:r>
            <a:r>
              <a:rPr lang="pl-PL" dirty="0" smtClean="0">
                <a:solidFill>
                  <a:srgbClr val="0070C0"/>
                </a:solidFill>
              </a:rPr>
              <a:t> </a:t>
            </a:r>
            <a:r>
              <a:rPr lang="pl-PL" dirty="0" err="1" smtClean="0">
                <a:solidFill>
                  <a:srgbClr val="0070C0"/>
                </a:solidFill>
              </a:rPr>
              <a:t>prepared</a:t>
            </a:r>
            <a:r>
              <a:rPr lang="pl-PL" dirty="0" smtClean="0">
                <a:solidFill>
                  <a:srgbClr val="0070C0"/>
                </a:solidFill>
              </a:rPr>
              <a:t>/</a:t>
            </a:r>
            <a:r>
              <a:rPr lang="az-Cyrl-AZ" dirty="0" smtClean="0">
                <a:solidFill>
                  <a:srgbClr val="00B050"/>
                </a:solidFill>
              </a:rPr>
              <a:t>Подготовили</a:t>
            </a:r>
            <a:r>
              <a:rPr lang="pl" dirty="0" smtClean="0">
                <a:solidFill>
                  <a:srgbClr val="00B050"/>
                </a:solidFill>
              </a:rPr>
              <a:t>:</a:t>
            </a:r>
            <a:r>
              <a:rPr lang="pl" dirty="0" smtClean="0"/>
              <a:t> </a:t>
            </a:r>
          </a:p>
          <a:p>
            <a:pPr marL="0" lvl="0" indent="0" algn="ctr">
              <a:spcAft>
                <a:spcPts val="1200"/>
              </a:spcAft>
              <a:buNone/>
            </a:pPr>
            <a:r>
              <a:rPr lang="pl" dirty="0" smtClean="0">
                <a:solidFill>
                  <a:schemeClr val="accent1">
                    <a:lumMod val="60000"/>
                    <a:lumOff val="40000"/>
                  </a:schemeClr>
                </a:solidFill>
              </a:rPr>
              <a:t>Wiktoria </a:t>
            </a:r>
            <a:r>
              <a:rPr lang="pl" dirty="0">
                <a:solidFill>
                  <a:schemeClr val="accent1">
                    <a:lumMod val="60000"/>
                    <a:lumOff val="40000"/>
                  </a:schemeClr>
                </a:solidFill>
              </a:rPr>
              <a:t>J.,Weronika G.,Martyna K</a:t>
            </a:r>
            <a:r>
              <a:rPr lang="pl" dirty="0" smtClean="0">
                <a:solidFill>
                  <a:schemeClr val="accent1">
                    <a:lumMod val="60000"/>
                    <a:lumOff val="40000"/>
                  </a:schemeClr>
                </a:solidFill>
              </a:rPr>
              <a:t>., Natalia </a:t>
            </a:r>
            <a:r>
              <a:rPr lang="pl" dirty="0">
                <a:solidFill>
                  <a:schemeClr val="accent1">
                    <a:lumMod val="60000"/>
                    <a:lumOff val="40000"/>
                  </a:schemeClr>
                </a:solidFill>
              </a:rPr>
              <a:t>O., Amelia S.</a:t>
            </a:r>
            <a:endParaRPr dirty="0">
              <a:solidFill>
                <a:schemeClr val="accent1">
                  <a:lumMod val="60000"/>
                  <a:lumOff val="40000"/>
                </a:schemeClr>
              </a:solidFill>
            </a:endParaRPr>
          </a:p>
        </p:txBody>
      </p:sp>
      <p:pic>
        <p:nvPicPr>
          <p:cNvPr id="96" name="Google Shape;96;p17"/>
          <p:cNvPicPr preferRelativeResize="0"/>
          <p:nvPr/>
        </p:nvPicPr>
        <p:blipFill>
          <a:blip r:embed="rId3">
            <a:alphaModFix/>
          </a:blip>
          <a:stretch>
            <a:fillRect/>
          </a:stretch>
        </p:blipFill>
        <p:spPr>
          <a:xfrm>
            <a:off x="615700" y="1410625"/>
            <a:ext cx="3303300" cy="2389888"/>
          </a:xfrm>
          <a:prstGeom prst="rect">
            <a:avLst/>
          </a:prstGeom>
          <a:noFill/>
          <a:ln>
            <a:noFill/>
          </a:ln>
        </p:spPr>
      </p:pic>
      <p:pic>
        <p:nvPicPr>
          <p:cNvPr id="97" name="Google Shape;97;p17"/>
          <p:cNvPicPr preferRelativeResize="0"/>
          <p:nvPr/>
        </p:nvPicPr>
        <p:blipFill>
          <a:blip r:embed="rId4">
            <a:alphaModFix/>
          </a:blip>
          <a:stretch>
            <a:fillRect/>
          </a:stretch>
        </p:blipFill>
        <p:spPr>
          <a:xfrm>
            <a:off x="4811475" y="1472650"/>
            <a:ext cx="3303300" cy="2198199"/>
          </a:xfrm>
          <a:prstGeom prst="rect">
            <a:avLst/>
          </a:prstGeom>
          <a:noFill/>
          <a:ln>
            <a:noFill/>
          </a:ln>
        </p:spPr>
      </p:pic>
    </p:spTree>
    <p:extLst>
      <p:ext uri="{BB962C8B-B14F-4D97-AF65-F5344CB8AC3E}">
        <p14:creationId xmlns:p14="http://schemas.microsoft.com/office/powerpoint/2010/main" val="1882785577"/>
      </p:ext>
    </p:extLst>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980</Words>
  <Application>Microsoft Office PowerPoint</Application>
  <PresentationFormat>Pokaz na ekranie (16:9)</PresentationFormat>
  <Paragraphs>37</Paragraphs>
  <Slides>11</Slides>
  <Notes>11</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11</vt:i4>
      </vt:variant>
    </vt:vector>
  </HeadingPairs>
  <TitlesOfParts>
    <vt:vector size="15" baseType="lpstr">
      <vt:lpstr>Arial</vt:lpstr>
      <vt:lpstr>Open Sans</vt:lpstr>
      <vt:lpstr>Economica</vt:lpstr>
      <vt:lpstr>Luxe</vt:lpstr>
      <vt:lpstr>,Pan Tadeusz"  by Adam Mickiewicz «Пан Тадеуш» ,,Pan Tadeusz’’</vt:lpstr>
      <vt:lpstr>Adam Mickiewicz</vt:lpstr>
      <vt:lpstr>Adam Mickiewicz</vt:lpstr>
      <vt:lpstr>Adam Mickiewicz</vt:lpstr>
      <vt:lpstr>Genesis of „Pan Tadeusz”</vt:lpstr>
      <vt:lpstr>Генезис „Пана Тадеуша”</vt:lpstr>
      <vt:lpstr>Geneza „Pana Tadeusza”</vt:lpstr>
      <vt:lpstr>Plot and themes in „Pan Tadeusz” </vt:lpstr>
      <vt:lpstr>Сюжет и сюжеты в „Пане Тадеуше”</vt:lpstr>
      <vt:lpstr>Fabuła i wątki w “Panu Tadeuszu”</vt:lpstr>
      <vt:lpstr>    Dziękujemy za uwagę! Спасибо за внимание! 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 Tadeusz’’</dc:title>
  <cp:lastModifiedBy>user</cp:lastModifiedBy>
  <cp:revision>11</cp:revision>
  <dcterms:modified xsi:type="dcterms:W3CDTF">2023-02-16T09:44:31Z</dcterms:modified>
</cp:coreProperties>
</file>