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B483D2DA-9C2F-42F7-87DF-60ACA201116F}" type="datetimeFigureOut">
              <a:rPr lang="ru-KZ" smtClean="0"/>
              <a:t>17.02.2023</a:t>
            </a:fld>
            <a:endParaRPr lang="ru-KZ"/>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ru-KZ"/>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930EA81E-819F-49C3-88F1-74B00A6A940B}" type="slidenum">
              <a:rPr lang="ru-KZ" smtClean="0"/>
              <a:t>‹#›</a:t>
            </a:fld>
            <a:endParaRPr lang="ru-KZ"/>
          </a:p>
        </p:txBody>
      </p:sp>
    </p:spTree>
    <p:extLst>
      <p:ext uri="{BB962C8B-B14F-4D97-AF65-F5344CB8AC3E}">
        <p14:creationId xmlns:p14="http://schemas.microsoft.com/office/powerpoint/2010/main" val="2615346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83D2DA-9C2F-42F7-87DF-60ACA201116F}" type="datetimeFigureOut">
              <a:rPr lang="ru-KZ" smtClean="0"/>
              <a:t>17.02.2023</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930EA81E-819F-49C3-88F1-74B00A6A940B}" type="slidenum">
              <a:rPr lang="ru-KZ" smtClean="0"/>
              <a:t>‹#›</a:t>
            </a:fld>
            <a:endParaRPr lang="ru-KZ"/>
          </a:p>
        </p:txBody>
      </p:sp>
    </p:spTree>
    <p:extLst>
      <p:ext uri="{BB962C8B-B14F-4D97-AF65-F5344CB8AC3E}">
        <p14:creationId xmlns:p14="http://schemas.microsoft.com/office/powerpoint/2010/main" val="556552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ru-RU"/>
              <a:t>Образец заголовка</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83D2DA-9C2F-42F7-87DF-60ACA201116F}" type="datetimeFigureOut">
              <a:rPr lang="ru-KZ" smtClean="0"/>
              <a:t>17.02.2023</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930EA81E-819F-49C3-88F1-74B00A6A940B}" type="slidenum">
              <a:rPr lang="ru-KZ" smtClean="0"/>
              <a:t>‹#›</a:t>
            </a:fld>
            <a:endParaRPr lang="ru-KZ"/>
          </a:p>
        </p:txBody>
      </p:sp>
    </p:spTree>
    <p:extLst>
      <p:ext uri="{BB962C8B-B14F-4D97-AF65-F5344CB8AC3E}">
        <p14:creationId xmlns:p14="http://schemas.microsoft.com/office/powerpoint/2010/main" val="300744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83D2DA-9C2F-42F7-87DF-60ACA201116F}" type="datetimeFigureOut">
              <a:rPr lang="ru-KZ" smtClean="0"/>
              <a:t>17.02.2023</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930EA81E-819F-49C3-88F1-74B00A6A940B}" type="slidenum">
              <a:rPr lang="ru-KZ" smtClean="0"/>
              <a:t>‹#›</a:t>
            </a:fld>
            <a:endParaRPr lang="ru-KZ"/>
          </a:p>
        </p:txBody>
      </p:sp>
    </p:spTree>
    <p:extLst>
      <p:ext uri="{BB962C8B-B14F-4D97-AF65-F5344CB8AC3E}">
        <p14:creationId xmlns:p14="http://schemas.microsoft.com/office/powerpoint/2010/main" val="3716357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83D2DA-9C2F-42F7-87DF-60ACA201116F}" type="datetimeFigureOut">
              <a:rPr lang="ru-KZ" smtClean="0"/>
              <a:t>17.02.2023</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930EA81E-819F-49C3-88F1-74B00A6A940B}" type="slidenum">
              <a:rPr lang="ru-KZ" smtClean="0"/>
              <a:t>‹#›</a:t>
            </a:fld>
            <a:endParaRPr lang="ru-KZ"/>
          </a:p>
        </p:txBody>
      </p:sp>
    </p:spTree>
    <p:extLst>
      <p:ext uri="{BB962C8B-B14F-4D97-AF65-F5344CB8AC3E}">
        <p14:creationId xmlns:p14="http://schemas.microsoft.com/office/powerpoint/2010/main" val="723066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83D2DA-9C2F-42F7-87DF-60ACA201116F}" type="datetimeFigureOut">
              <a:rPr lang="ru-KZ" smtClean="0"/>
              <a:t>17.02.2023</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930EA81E-819F-49C3-88F1-74B00A6A940B}" type="slidenum">
              <a:rPr lang="ru-KZ" smtClean="0"/>
              <a:t>‹#›</a:t>
            </a:fld>
            <a:endParaRPr lang="ru-KZ"/>
          </a:p>
        </p:txBody>
      </p:sp>
    </p:spTree>
    <p:extLst>
      <p:ext uri="{BB962C8B-B14F-4D97-AF65-F5344CB8AC3E}">
        <p14:creationId xmlns:p14="http://schemas.microsoft.com/office/powerpoint/2010/main" val="3986237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83D2DA-9C2F-42F7-87DF-60ACA201116F}" type="datetimeFigureOut">
              <a:rPr lang="ru-KZ" smtClean="0"/>
              <a:t>17.02.2023</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930EA81E-819F-49C3-88F1-74B00A6A940B}" type="slidenum">
              <a:rPr lang="ru-KZ" smtClean="0"/>
              <a:t>‹#›</a:t>
            </a:fld>
            <a:endParaRPr lang="ru-KZ"/>
          </a:p>
        </p:txBody>
      </p:sp>
    </p:spTree>
    <p:extLst>
      <p:ext uri="{BB962C8B-B14F-4D97-AF65-F5344CB8AC3E}">
        <p14:creationId xmlns:p14="http://schemas.microsoft.com/office/powerpoint/2010/main" val="1059512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ru-RU"/>
              <a:t>Образец текста</a:t>
            </a:r>
          </a:p>
        </p:txBody>
      </p:sp>
      <p:sp>
        <p:nvSpPr>
          <p:cNvPr id="5" name="Date Placeholder 4"/>
          <p:cNvSpPr>
            <a:spLocks noGrp="1"/>
          </p:cNvSpPr>
          <p:nvPr>
            <p:ph type="dt" sz="half" idx="10"/>
          </p:nvPr>
        </p:nvSpPr>
        <p:spPr/>
        <p:txBody>
          <a:bodyPr/>
          <a:lstStyle/>
          <a:p>
            <a:fld id="{B483D2DA-9C2F-42F7-87DF-60ACA201116F}" type="datetimeFigureOut">
              <a:rPr lang="ru-KZ" smtClean="0"/>
              <a:t>17.02.2023</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930EA81E-819F-49C3-88F1-74B00A6A940B}" type="slidenum">
              <a:rPr lang="ru-KZ" smtClean="0"/>
              <a:t>‹#›</a:t>
            </a:fld>
            <a:endParaRPr lang="ru-KZ"/>
          </a:p>
        </p:txBody>
      </p:sp>
    </p:spTree>
    <p:extLst>
      <p:ext uri="{BB962C8B-B14F-4D97-AF65-F5344CB8AC3E}">
        <p14:creationId xmlns:p14="http://schemas.microsoft.com/office/powerpoint/2010/main" val="3264614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B483D2DA-9C2F-42F7-87DF-60ACA201116F}" type="datetimeFigureOut">
              <a:rPr lang="ru-KZ" smtClean="0"/>
              <a:t>17.02.2023</a:t>
            </a:fld>
            <a:endParaRPr lang="ru-KZ"/>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ru-KZ"/>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930EA81E-819F-49C3-88F1-74B00A6A940B}" type="slidenum">
              <a:rPr lang="ru-KZ" smtClean="0"/>
              <a:t>‹#›</a:t>
            </a:fld>
            <a:endParaRPr lang="ru-KZ"/>
          </a:p>
        </p:txBody>
      </p:sp>
    </p:spTree>
    <p:extLst>
      <p:ext uri="{BB962C8B-B14F-4D97-AF65-F5344CB8AC3E}">
        <p14:creationId xmlns:p14="http://schemas.microsoft.com/office/powerpoint/2010/main" val="215785329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83D2DA-9C2F-42F7-87DF-60ACA201116F}" type="datetimeFigureOut">
              <a:rPr lang="ru-KZ" smtClean="0"/>
              <a:t>17.02.2023</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930EA81E-819F-49C3-88F1-74B00A6A940B}" type="slidenum">
              <a:rPr lang="ru-KZ" smtClean="0"/>
              <a:t>‹#›</a:t>
            </a:fld>
            <a:endParaRPr lang="ru-KZ"/>
          </a:p>
        </p:txBody>
      </p:sp>
    </p:spTree>
    <p:extLst>
      <p:ext uri="{BB962C8B-B14F-4D97-AF65-F5344CB8AC3E}">
        <p14:creationId xmlns:p14="http://schemas.microsoft.com/office/powerpoint/2010/main" val="3212430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83D2DA-9C2F-42F7-87DF-60ACA201116F}" type="datetimeFigureOut">
              <a:rPr lang="ru-KZ" smtClean="0"/>
              <a:t>17.02.2023</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930EA81E-819F-49C3-88F1-74B00A6A940B}" type="slidenum">
              <a:rPr lang="ru-KZ" smtClean="0"/>
              <a:t>‹#›</a:t>
            </a:fld>
            <a:endParaRPr lang="ru-KZ"/>
          </a:p>
        </p:txBody>
      </p:sp>
    </p:spTree>
    <p:extLst>
      <p:ext uri="{BB962C8B-B14F-4D97-AF65-F5344CB8AC3E}">
        <p14:creationId xmlns:p14="http://schemas.microsoft.com/office/powerpoint/2010/main" val="1652178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B483D2DA-9C2F-42F7-87DF-60ACA201116F}" type="datetimeFigureOut">
              <a:rPr lang="ru-KZ" smtClean="0"/>
              <a:t>17.02.2023</a:t>
            </a:fld>
            <a:endParaRPr lang="ru-KZ"/>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ru-KZ"/>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930EA81E-819F-49C3-88F1-74B00A6A940B}" type="slidenum">
              <a:rPr lang="ru-KZ" smtClean="0"/>
              <a:t>‹#›</a:t>
            </a:fld>
            <a:endParaRPr lang="ru-KZ"/>
          </a:p>
        </p:txBody>
      </p:sp>
    </p:spTree>
    <p:extLst>
      <p:ext uri="{BB962C8B-B14F-4D97-AF65-F5344CB8AC3E}">
        <p14:creationId xmlns:p14="http://schemas.microsoft.com/office/powerpoint/2010/main" val="171282103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Изображение выглядит как текст&#10;&#10;Автоматически созданное описание">
            <a:extLst>
              <a:ext uri="{FF2B5EF4-FFF2-40B4-BE49-F238E27FC236}">
                <a16:creationId xmlns:a16="http://schemas.microsoft.com/office/drawing/2014/main" id="{6E13ABD3-437E-FAD3-06DC-B99EC1E8DA61}"/>
              </a:ext>
            </a:extLst>
          </p:cNvPr>
          <p:cNvPicPr>
            <a:picLocks noChangeAspect="1"/>
          </p:cNvPicPr>
          <p:nvPr/>
        </p:nvPicPr>
        <p:blipFill rotWithShape="1">
          <a:blip r:embed="rId2">
            <a:extLst>
              <a:ext uri="{28A0092B-C50C-407E-A947-70E740481C1C}">
                <a14:useLocalDpi xmlns:a14="http://schemas.microsoft.com/office/drawing/2010/main" val="0"/>
              </a:ext>
            </a:extLst>
          </a:blip>
          <a:srcRect l="14445" r="13906"/>
          <a:stretch/>
        </p:blipFill>
        <p:spPr>
          <a:xfrm>
            <a:off x="1154545" y="480291"/>
            <a:ext cx="3480983" cy="4858327"/>
          </a:xfrm>
          <a:prstGeom prst="rect">
            <a:avLst/>
          </a:prstGeom>
        </p:spPr>
      </p:pic>
      <p:pic>
        <p:nvPicPr>
          <p:cNvPr id="9" name="Рисунок 8" descr="Изображение выглядит как текст, человек, стена, мужчина&#10;&#10;Автоматически созданное описание">
            <a:extLst>
              <a:ext uri="{FF2B5EF4-FFF2-40B4-BE49-F238E27FC236}">
                <a16:creationId xmlns:a16="http://schemas.microsoft.com/office/drawing/2014/main" id="{58B58F81-B6B6-A006-9966-55322213D7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4327" y="480291"/>
            <a:ext cx="3405369" cy="4858327"/>
          </a:xfrm>
          <a:prstGeom prst="rect">
            <a:avLst/>
          </a:prstGeom>
        </p:spPr>
      </p:pic>
      <p:sp>
        <p:nvSpPr>
          <p:cNvPr id="11" name="TextBox 10">
            <a:extLst>
              <a:ext uri="{FF2B5EF4-FFF2-40B4-BE49-F238E27FC236}">
                <a16:creationId xmlns:a16="http://schemas.microsoft.com/office/drawing/2014/main" id="{C9D6E3E1-D6C9-F403-25BF-CAB135C73AEB}"/>
              </a:ext>
            </a:extLst>
          </p:cNvPr>
          <p:cNvSpPr txBox="1"/>
          <p:nvPr/>
        </p:nvSpPr>
        <p:spPr>
          <a:xfrm>
            <a:off x="1154544" y="5399003"/>
            <a:ext cx="3480983" cy="1015663"/>
          </a:xfrm>
          <a:prstGeom prst="rect">
            <a:avLst/>
          </a:prstGeom>
          <a:noFill/>
        </p:spPr>
        <p:txBody>
          <a:bodyPr wrap="square">
            <a:spAutoFit/>
          </a:bodyPr>
          <a:lstStyle/>
          <a:p>
            <a:pPr algn="ctr"/>
            <a:r>
              <a:rPr lang="ru-RU" sz="2000" b="1" dirty="0">
                <a:solidFill>
                  <a:schemeClr val="bg1"/>
                </a:solidFill>
              </a:rPr>
              <a:t>«</a:t>
            </a:r>
            <a:r>
              <a:rPr lang="ru-KZ" sz="2000" b="1" dirty="0" err="1">
                <a:solidFill>
                  <a:schemeClr val="bg1"/>
                </a:solidFill>
              </a:rPr>
              <a:t>Менің</a:t>
            </a:r>
            <a:r>
              <a:rPr lang="ru-KZ" sz="2000" b="1" dirty="0">
                <a:solidFill>
                  <a:schemeClr val="bg1"/>
                </a:solidFill>
              </a:rPr>
              <a:t> </a:t>
            </a:r>
            <a:r>
              <a:rPr lang="ru-KZ" sz="2000" b="1" dirty="0" err="1">
                <a:solidFill>
                  <a:schemeClr val="bg1"/>
                </a:solidFill>
              </a:rPr>
              <a:t>атым</a:t>
            </a:r>
            <a:r>
              <a:rPr lang="ru-KZ" sz="2000" b="1" dirty="0">
                <a:solidFill>
                  <a:schemeClr val="bg1"/>
                </a:solidFill>
              </a:rPr>
              <a:t> </a:t>
            </a:r>
            <a:r>
              <a:rPr lang="ru-KZ" sz="2000" b="1" dirty="0" err="1">
                <a:solidFill>
                  <a:schemeClr val="bg1"/>
                </a:solidFill>
              </a:rPr>
              <a:t>Қожа</a:t>
            </a:r>
            <a:r>
              <a:rPr lang="ru-RU" sz="2000" b="1" dirty="0">
                <a:solidFill>
                  <a:schemeClr val="bg1"/>
                </a:solidFill>
              </a:rPr>
              <a:t>»</a:t>
            </a:r>
          </a:p>
          <a:p>
            <a:pPr algn="ctr"/>
            <a:r>
              <a:rPr lang="ru-RU" sz="2000" b="1" dirty="0">
                <a:solidFill>
                  <a:schemeClr val="bg1"/>
                </a:solidFill>
              </a:rPr>
              <a:t>«Меня зовут Кожа»</a:t>
            </a:r>
          </a:p>
          <a:p>
            <a:pPr algn="ctr"/>
            <a:r>
              <a:rPr lang="ru-RU" sz="2000" b="1" dirty="0">
                <a:solidFill>
                  <a:schemeClr val="bg1"/>
                </a:solidFill>
              </a:rPr>
              <a:t>«</a:t>
            </a:r>
            <a:r>
              <a:rPr lang="en-US" sz="2000" b="1" dirty="0">
                <a:solidFill>
                  <a:schemeClr val="bg1"/>
                </a:solidFill>
              </a:rPr>
              <a:t>My Name is </a:t>
            </a:r>
            <a:r>
              <a:rPr lang="en-US" sz="2000" b="1" dirty="0" err="1">
                <a:solidFill>
                  <a:schemeClr val="bg1"/>
                </a:solidFill>
              </a:rPr>
              <a:t>Kozha</a:t>
            </a:r>
            <a:r>
              <a:rPr lang="ru-RU" sz="2000" b="1" dirty="0">
                <a:solidFill>
                  <a:schemeClr val="bg1"/>
                </a:solidFill>
              </a:rPr>
              <a:t>»</a:t>
            </a:r>
            <a:endParaRPr lang="ru-KZ" sz="2000" b="1" dirty="0">
              <a:solidFill>
                <a:schemeClr val="bg1"/>
              </a:solidFill>
            </a:endParaRPr>
          </a:p>
        </p:txBody>
      </p:sp>
      <p:sp>
        <p:nvSpPr>
          <p:cNvPr id="12" name="TextBox 11">
            <a:extLst>
              <a:ext uri="{FF2B5EF4-FFF2-40B4-BE49-F238E27FC236}">
                <a16:creationId xmlns:a16="http://schemas.microsoft.com/office/drawing/2014/main" id="{08FA2416-C17E-325D-3DE5-B78E80DAB41C}"/>
              </a:ext>
            </a:extLst>
          </p:cNvPr>
          <p:cNvSpPr txBox="1"/>
          <p:nvPr/>
        </p:nvSpPr>
        <p:spPr>
          <a:xfrm>
            <a:off x="7748713" y="5399003"/>
            <a:ext cx="3480983" cy="707886"/>
          </a:xfrm>
          <a:prstGeom prst="rect">
            <a:avLst/>
          </a:prstGeom>
          <a:noFill/>
        </p:spPr>
        <p:txBody>
          <a:bodyPr wrap="square">
            <a:spAutoFit/>
          </a:bodyPr>
          <a:lstStyle/>
          <a:p>
            <a:pPr algn="ctr"/>
            <a:r>
              <a:rPr lang="ru-KZ" sz="2000" b="1" dirty="0" err="1">
                <a:solidFill>
                  <a:schemeClr val="bg1"/>
                </a:solidFill>
                <a:effectLst/>
                <a:latin typeface="Arial" panose="020B0604020202020204" pitchFamily="34" charset="0"/>
                <a:ea typeface="Calibri" panose="020F0502020204030204" pitchFamily="34" charset="0"/>
              </a:rPr>
              <a:t>Бердибек</a:t>
            </a:r>
            <a:r>
              <a:rPr lang="ru-KZ" sz="2000" b="1" dirty="0">
                <a:solidFill>
                  <a:schemeClr val="bg1"/>
                </a:solidFill>
                <a:effectLst/>
                <a:latin typeface="Arial" panose="020B0604020202020204" pitchFamily="34" charset="0"/>
                <a:ea typeface="Calibri" panose="020F0502020204030204" pitchFamily="34" charset="0"/>
              </a:rPr>
              <a:t> </a:t>
            </a:r>
            <a:r>
              <a:rPr lang="ru-KZ" sz="2000" b="1" dirty="0" err="1">
                <a:solidFill>
                  <a:schemeClr val="bg1"/>
                </a:solidFill>
                <a:effectLst/>
                <a:latin typeface="Arial" panose="020B0604020202020204" pitchFamily="34" charset="0"/>
                <a:ea typeface="Calibri" panose="020F0502020204030204" pitchFamily="34" charset="0"/>
              </a:rPr>
              <a:t>Сокпакбаев</a:t>
            </a:r>
            <a:endParaRPr lang="en-US" sz="2000" b="1" dirty="0">
              <a:solidFill>
                <a:schemeClr val="bg1"/>
              </a:solidFill>
              <a:effectLst/>
              <a:latin typeface="Arial" panose="020B0604020202020204" pitchFamily="34" charset="0"/>
              <a:ea typeface="Calibri" panose="020F0502020204030204" pitchFamily="34" charset="0"/>
            </a:endParaRPr>
          </a:p>
          <a:p>
            <a:pPr algn="ctr"/>
            <a:r>
              <a:rPr lang="en-US" sz="2000" b="1" dirty="0">
                <a:solidFill>
                  <a:schemeClr val="bg1"/>
                </a:solidFill>
                <a:latin typeface="Arial" panose="020B0604020202020204" pitchFamily="34" charset="0"/>
                <a:ea typeface="Calibri" panose="020F0502020204030204" pitchFamily="34" charset="0"/>
              </a:rPr>
              <a:t>1924-1991</a:t>
            </a:r>
            <a:r>
              <a:rPr lang="ru-KZ" sz="2000" b="1" dirty="0">
                <a:solidFill>
                  <a:schemeClr val="bg1"/>
                </a:solidFill>
                <a:effectLst/>
                <a:latin typeface="Arial" panose="020B0604020202020204" pitchFamily="34" charset="0"/>
                <a:ea typeface="Calibri" panose="020F0502020204030204" pitchFamily="34" charset="0"/>
              </a:rPr>
              <a:t> </a:t>
            </a:r>
            <a:endParaRPr lang="ru-KZ" sz="2400" b="1" dirty="0">
              <a:solidFill>
                <a:schemeClr val="bg1"/>
              </a:solidFill>
            </a:endParaRPr>
          </a:p>
        </p:txBody>
      </p:sp>
    </p:spTree>
    <p:extLst>
      <p:ext uri="{BB962C8B-B14F-4D97-AF65-F5344CB8AC3E}">
        <p14:creationId xmlns:p14="http://schemas.microsoft.com/office/powerpoint/2010/main" val="987071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Изображение выглядит как текст&#10;&#10;Автоматически созданное описание">
            <a:extLst>
              <a:ext uri="{FF2B5EF4-FFF2-40B4-BE49-F238E27FC236}">
                <a16:creationId xmlns:a16="http://schemas.microsoft.com/office/drawing/2014/main" id="{FAB47292-8BA8-B709-167D-693D8C7CE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9991" y="282197"/>
            <a:ext cx="6400000" cy="3600000"/>
          </a:xfrm>
          <a:prstGeom prst="rect">
            <a:avLst/>
          </a:prstGeom>
        </p:spPr>
      </p:pic>
      <p:sp>
        <p:nvSpPr>
          <p:cNvPr id="5" name="TextBox 4">
            <a:extLst>
              <a:ext uri="{FF2B5EF4-FFF2-40B4-BE49-F238E27FC236}">
                <a16:creationId xmlns:a16="http://schemas.microsoft.com/office/drawing/2014/main" id="{7BF92370-1FB5-AA33-0DEE-90F0FF1866E6}"/>
              </a:ext>
            </a:extLst>
          </p:cNvPr>
          <p:cNvSpPr txBox="1"/>
          <p:nvPr/>
        </p:nvSpPr>
        <p:spPr>
          <a:xfrm>
            <a:off x="921229" y="4052427"/>
            <a:ext cx="4940780" cy="1855573"/>
          </a:xfrm>
          <a:prstGeom prst="rect">
            <a:avLst/>
          </a:prstGeom>
          <a:noFill/>
        </p:spPr>
        <p:txBody>
          <a:bodyPr wrap="square">
            <a:spAutoFit/>
          </a:bodyPr>
          <a:lstStyle/>
          <a:p>
            <a:pPr algn="ctr">
              <a:lnSpc>
                <a:spcPct val="107000"/>
              </a:lnSpc>
              <a:spcAft>
                <a:spcPts val="800"/>
              </a:spcAft>
            </a:pPr>
            <a:r>
              <a:rPr lang="ru-KZ"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Герой повести "Меня зовут Кожа" – </a:t>
            </a:r>
            <a:r>
              <a:rPr lang="ru-RU"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мальчик Кожа</a:t>
            </a:r>
            <a:r>
              <a:rPr lang="ru-KZ"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он попадает в самые невероятные ситуации, но выходит из них с честью, благодаря не только своей сообразительности, но и доброму, отзывчивому сердцу, верности в дружбе. </a:t>
            </a:r>
            <a:endParaRPr lang="ru-KZ"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51BBB9E-63CC-0613-E69F-6DBBF33FF9F6}"/>
              </a:ext>
            </a:extLst>
          </p:cNvPr>
          <p:cNvSpPr txBox="1"/>
          <p:nvPr/>
        </p:nvSpPr>
        <p:spPr>
          <a:xfrm>
            <a:off x="6329991" y="4052428"/>
            <a:ext cx="4940780" cy="2051652"/>
          </a:xfrm>
          <a:prstGeom prst="rect">
            <a:avLst/>
          </a:prstGeom>
          <a:noFill/>
        </p:spPr>
        <p:txBody>
          <a:bodyPr wrap="square">
            <a:spAutoFit/>
          </a:bodyPr>
          <a:lstStyle/>
          <a:p>
            <a:pPr algn="ctr">
              <a:lnSpc>
                <a:spcPct val="107000"/>
              </a:lnSpc>
              <a:spcAft>
                <a:spcPts val="800"/>
              </a:spcAft>
            </a:pPr>
            <a:r>
              <a:rPr lang="en-US" sz="2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main character is the boy named </a:t>
            </a:r>
            <a:r>
              <a:rPr lang="en-US" sz="20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Kozha</a:t>
            </a:r>
            <a:r>
              <a:rPr lang="en-US" sz="2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he ends up in the most incredible situations, but comes out of them with honor, thanks not only to his quick wit, but also to his kind, open heart, loyalty in friendship</a:t>
            </a:r>
            <a:r>
              <a:rPr lang="ru-KZ" sz="2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a:t>
            </a:r>
            <a:endParaRPr lang="ru-KZ"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080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A6CB7A-4AE0-CB2C-17DB-081A47F8B3DE}"/>
              </a:ext>
            </a:extLst>
          </p:cNvPr>
          <p:cNvSpPr txBox="1"/>
          <p:nvPr/>
        </p:nvSpPr>
        <p:spPr>
          <a:xfrm>
            <a:off x="352646" y="4036716"/>
            <a:ext cx="4983911" cy="2448299"/>
          </a:xfrm>
          <a:prstGeom prst="rect">
            <a:avLst/>
          </a:prstGeom>
          <a:noFill/>
        </p:spPr>
        <p:txBody>
          <a:bodyPr wrap="square">
            <a:spAutoFit/>
          </a:bodyPr>
          <a:lstStyle/>
          <a:p>
            <a:pPr algn="just">
              <a:lnSpc>
                <a:spcPct val="107000"/>
              </a:lnSpc>
              <a:spcAft>
                <a:spcPts val="800"/>
              </a:spcAft>
            </a:pPr>
            <a:r>
              <a:rPr lang="ru-KZ"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Главная тема повести – это тема взросления. На наших глазах озорник Кожа становится другим, он честно пытается измениться в лучшую сторону, впервые понимая, какая ответственность лежит на его плечах. Ответственность за близких – маму и бабушку, за самого себя, за своё будущее. </a:t>
            </a:r>
            <a:endParaRPr lang="ru-KZ"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a:extLst>
              <a:ext uri="{FF2B5EF4-FFF2-40B4-BE49-F238E27FC236}">
                <a16:creationId xmlns:a16="http://schemas.microsoft.com/office/drawing/2014/main" id="{41897BBF-1059-C5C2-76A5-BB32B499C053}"/>
              </a:ext>
            </a:extLst>
          </p:cNvPr>
          <p:cNvPicPr>
            <a:picLocks noChangeAspect="1"/>
          </p:cNvPicPr>
          <p:nvPr/>
        </p:nvPicPr>
        <p:blipFill rotWithShape="1">
          <a:blip r:embed="rId2">
            <a:extLst>
              <a:ext uri="{28A0092B-C50C-407E-A947-70E740481C1C}">
                <a14:useLocalDpi xmlns:a14="http://schemas.microsoft.com/office/drawing/2010/main" val="0"/>
              </a:ext>
            </a:extLst>
          </a:blip>
          <a:srcRect t="30655"/>
          <a:stretch/>
        </p:blipFill>
        <p:spPr>
          <a:xfrm>
            <a:off x="2844602" y="229684"/>
            <a:ext cx="6502796" cy="3600000"/>
          </a:xfrm>
          <a:prstGeom prst="rect">
            <a:avLst/>
          </a:prstGeom>
        </p:spPr>
      </p:pic>
      <p:sp>
        <p:nvSpPr>
          <p:cNvPr id="6" name="TextBox 5">
            <a:extLst>
              <a:ext uri="{FF2B5EF4-FFF2-40B4-BE49-F238E27FC236}">
                <a16:creationId xmlns:a16="http://schemas.microsoft.com/office/drawing/2014/main" id="{344D6D77-2656-18BB-8137-01CDAE0CC46A}"/>
              </a:ext>
            </a:extLst>
          </p:cNvPr>
          <p:cNvSpPr txBox="1"/>
          <p:nvPr/>
        </p:nvSpPr>
        <p:spPr>
          <a:xfrm>
            <a:off x="6855445" y="4036715"/>
            <a:ext cx="4983911" cy="2151936"/>
          </a:xfrm>
          <a:prstGeom prst="rect">
            <a:avLst/>
          </a:prstGeom>
          <a:noFill/>
        </p:spPr>
        <p:txBody>
          <a:bodyPr wrap="square">
            <a:spAutoFit/>
          </a:bodyPr>
          <a:lstStyle/>
          <a:p>
            <a:pPr algn="just">
              <a:lnSpc>
                <a:spcPct val="107000"/>
              </a:lnSpc>
              <a:spcAft>
                <a:spcPts val="800"/>
              </a:spcAft>
            </a:pPr>
            <a:r>
              <a:rPr lang="en-US"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The main idea of the story is growing up. Before our eyes, the mischievous </a:t>
            </a:r>
            <a:r>
              <a:rPr lang="en-US" sz="18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Kozha</a:t>
            </a:r>
            <a:r>
              <a:rPr lang="en-US"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is learning who he is, he is honestly trying to change for the better, realizing for the first time what responsibility lies on his shoulders. Responsibility for loved ones - mother and grandmother, for himself, and for his future.</a:t>
            </a:r>
            <a:endParaRPr lang="ru-KZ"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0048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Экзотика фильма «Меня зовут Кожа»">
            <a:extLst>
              <a:ext uri="{FF2B5EF4-FFF2-40B4-BE49-F238E27FC236}">
                <a16:creationId xmlns:a16="http://schemas.microsoft.com/office/drawing/2014/main" id="{3EF11DAC-8428-91C7-3AFF-0F39BDE0CA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8631" y="248728"/>
            <a:ext cx="6394737" cy="3600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A964D43-C578-C7EE-2A94-17066FA2FC6A}"/>
              </a:ext>
            </a:extLst>
          </p:cNvPr>
          <p:cNvSpPr txBox="1"/>
          <p:nvPr/>
        </p:nvSpPr>
        <p:spPr>
          <a:xfrm>
            <a:off x="419615" y="4072754"/>
            <a:ext cx="4958032" cy="2151936"/>
          </a:xfrm>
          <a:prstGeom prst="rect">
            <a:avLst/>
          </a:prstGeom>
          <a:noFill/>
        </p:spPr>
        <p:txBody>
          <a:bodyPr wrap="square">
            <a:spAutoFit/>
          </a:bodyPr>
          <a:lstStyle/>
          <a:p>
            <a:pPr algn="just">
              <a:lnSpc>
                <a:spcPct val="107000"/>
              </a:lnSpc>
              <a:spcAft>
                <a:spcPts val="800"/>
              </a:spcAft>
            </a:pPr>
            <a:r>
              <a:rPr lang="ru-RU"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Фильм </a:t>
            </a:r>
            <a:r>
              <a:rPr lang="ru-KZ" sz="1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"Меня зовут Кожа" вышла в 1963 году. В 1967 году она была удостоена премии на Международном кинофестивале детских и юношеских фильмов в Каннах. Этот фильм стал одним из самых любимых в стране, и его вполне можно назвать "культовым". </a:t>
            </a:r>
            <a:endParaRPr lang="ru-KZ"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BDB46BD8-CEDB-5F5B-BF79-0E53FD0CDE14}"/>
              </a:ext>
            </a:extLst>
          </p:cNvPr>
          <p:cNvSpPr txBox="1"/>
          <p:nvPr/>
        </p:nvSpPr>
        <p:spPr>
          <a:xfrm>
            <a:off x="6814352" y="4072754"/>
            <a:ext cx="4958032" cy="2051652"/>
          </a:xfrm>
          <a:prstGeom prst="rect">
            <a:avLst/>
          </a:prstGeom>
          <a:noFill/>
        </p:spPr>
        <p:txBody>
          <a:bodyPr wrap="square">
            <a:spAutoFit/>
          </a:bodyPr>
          <a:lstStyle/>
          <a:p>
            <a:pPr algn="just">
              <a:lnSpc>
                <a:spcPct val="107000"/>
              </a:lnSpc>
              <a:spcAft>
                <a:spcPts val="800"/>
              </a:spcAft>
            </a:pPr>
            <a:r>
              <a:rPr lang="en-US" sz="2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Movie </a:t>
            </a:r>
            <a:r>
              <a:rPr lang="ru-RU" sz="2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r>
              <a:rPr lang="en-US" sz="2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My Name Is </a:t>
            </a:r>
            <a:r>
              <a:rPr lang="en-US" sz="2000" dirty="0" err="1">
                <a:solidFill>
                  <a:schemeClr val="bg1"/>
                </a:solidFill>
                <a:effectLst/>
                <a:latin typeface="Arial" panose="020B0604020202020204" pitchFamily="34" charset="0"/>
                <a:ea typeface="Calibri" panose="020F0502020204030204" pitchFamily="34" charset="0"/>
                <a:cs typeface="Times New Roman" panose="02020603050405020304" pitchFamily="18" charset="0"/>
              </a:rPr>
              <a:t>Kozha</a:t>
            </a:r>
            <a:r>
              <a:rPr lang="ru-RU" sz="2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a:t>
            </a:r>
            <a:r>
              <a:rPr lang="en-US" sz="2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 was released in 1963. In 1967, it won an award at the International Film Festival for Children and Youth Films in Cannes. This film has become one of the most loved in the country.</a:t>
            </a:r>
            <a:endParaRPr lang="ru-KZ"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9754560"/>
      </p:ext>
    </p:extLst>
  </p:cSld>
  <p:clrMapOvr>
    <a:masterClrMapping/>
  </p:clrMapOvr>
</p:sld>
</file>

<file path=ppt/theme/theme1.xml><?xml version="1.0" encoding="utf-8"?>
<a:theme xmlns:a="http://schemas.openxmlformats.org/drawingml/2006/main" name="Метрополия">
  <a:themeElements>
    <a:clrScheme name="Метрополия">
      <a:dk1>
        <a:sysClr val="windowText" lastClr="000000"/>
      </a:dk1>
      <a:lt1>
        <a:sysClr val="window" lastClr="FFFFFF"/>
      </a:lt1>
      <a:dk2>
        <a:srgbClr val="471101"/>
      </a:dk2>
      <a:lt2>
        <a:srgbClr val="E7E8E2"/>
      </a:lt2>
      <a:accent1>
        <a:srgbClr val="A6B727"/>
      </a:accent1>
      <a:accent2>
        <a:srgbClr val="F04304"/>
      </a:accent2>
      <a:accent3>
        <a:srgbClr val="EF8606"/>
      </a:accent3>
      <a:accent4>
        <a:srgbClr val="F2C100"/>
      </a:accent4>
      <a:accent5>
        <a:srgbClr val="A65001"/>
      </a:accent5>
      <a:accent6>
        <a:srgbClr val="BA9585"/>
      </a:accent6>
      <a:hlink>
        <a:srgbClr val="00B0F0"/>
      </a:hlink>
      <a:folHlink>
        <a:srgbClr val="7F7F7F"/>
      </a:folHlink>
    </a:clrScheme>
    <a:fontScheme name="Метрополи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Метрополия">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A8A2BB7-7C5E-4EB2-B1F1-CFFF0F57E773}"/>
    </a:ext>
  </a:extLst>
</a:theme>
</file>

<file path=docProps/app.xml><?xml version="1.0" encoding="utf-8"?>
<Properties xmlns="http://schemas.openxmlformats.org/officeDocument/2006/extended-properties" xmlns:vt="http://schemas.openxmlformats.org/officeDocument/2006/docPropsVTypes">
  <Template>TM03457491[[fn=Метрополия]]</Template>
  <TotalTime>18</TotalTime>
  <Words>311</Words>
  <Application>Microsoft Office PowerPoint</Application>
  <PresentationFormat>Широкоэкранный</PresentationFormat>
  <Paragraphs>11</Paragraphs>
  <Slides>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vt:i4>
      </vt:variant>
    </vt:vector>
  </HeadingPairs>
  <TitlesOfParts>
    <vt:vector size="8" baseType="lpstr">
      <vt:lpstr>Arial</vt:lpstr>
      <vt:lpstr>Calibri</vt:lpstr>
      <vt:lpstr>Calibri Light</vt:lpstr>
      <vt:lpstr>Метрополия</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Ольга Саламахина</dc:creator>
  <cp:lastModifiedBy>Ольга Саламахина</cp:lastModifiedBy>
  <cp:revision>3</cp:revision>
  <dcterms:created xsi:type="dcterms:W3CDTF">2023-02-17T06:05:22Z</dcterms:created>
  <dcterms:modified xsi:type="dcterms:W3CDTF">2023-02-17T06:24:05Z</dcterms:modified>
</cp:coreProperties>
</file>