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2" r:id="rId2"/>
    <p:sldId id="256" r:id="rId3"/>
    <p:sldId id="257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9" d="100"/>
          <a:sy n="109" d="100"/>
        </p:scale>
        <p:origin x="-16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FD2CF5-6F36-42CF-BA46-9DB6CAA85448}" type="datetimeFigureOut">
              <a:rPr lang="pl-PL" smtClean="0"/>
              <a:pPr/>
              <a:t>16.02.2026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87455E-5758-4F25-9C88-0038E04171A7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16.02.2026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16.02.2026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16.02.2026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16.02.2026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16.02.2026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16.02.2026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16.02.2026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16.02.2026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16.02.2026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16.02.2026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16.02.2026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21E02-25CB-4963-84BC-0813985E7D90}" type="datetimeFigureOut">
              <a:rPr lang="pl-PL" smtClean="0"/>
              <a:pPr/>
              <a:t>16.02.2026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2564904"/>
            <a:ext cx="9144000" cy="1143000"/>
          </a:xfrm>
        </p:spPr>
        <p:txBody>
          <a:bodyPr>
            <a:noAutofit/>
          </a:bodyPr>
          <a:lstStyle/>
          <a:p>
            <a:r>
              <a:rPr lang="pl-PL" sz="7200" dirty="0" err="1" smtClean="0"/>
              <a:t>Polish</a:t>
            </a:r>
            <a:r>
              <a:rPr lang="pl-PL" sz="7200" dirty="0" smtClean="0"/>
              <a:t> </a:t>
            </a:r>
            <a:r>
              <a:rPr lang="pl-PL" sz="7200" dirty="0" err="1" smtClean="0"/>
              <a:t>Inventions</a:t>
            </a:r>
            <a:endParaRPr lang="pl-PL" sz="7200" dirty="0"/>
          </a:p>
        </p:txBody>
      </p:sp>
      <p:pic>
        <p:nvPicPr>
          <p:cNvPr id="4" name="Picture 2" descr="Metalowa Lampa naftowa - 11,5x15x24c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404664"/>
            <a:ext cx="2287141" cy="2287141"/>
          </a:xfrm>
          <a:prstGeom prst="rect">
            <a:avLst/>
          </a:prstGeom>
          <a:noFill/>
        </p:spPr>
      </p:pic>
      <p:pic>
        <p:nvPicPr>
          <p:cNvPr id="5" name="Picture 2" descr="Kamizelka kuloodporna PGD Protector | Kamizelka kuloodporna NIJ IIIA | PG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9744" y="476672"/>
            <a:ext cx="2304256" cy="2304256"/>
          </a:xfrm>
          <a:prstGeom prst="rect">
            <a:avLst/>
          </a:prstGeom>
          <a:noFill/>
        </p:spPr>
      </p:pic>
      <p:pic>
        <p:nvPicPr>
          <p:cNvPr id="6" name="Picture 2" descr="Wykrywacz min – Wikipedia, wolna encyklopedi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3645024"/>
            <a:ext cx="2987824" cy="2969152"/>
          </a:xfrm>
          <a:prstGeom prst="rect">
            <a:avLst/>
          </a:prstGeom>
          <a:noFill/>
        </p:spPr>
      </p:pic>
      <p:pic>
        <p:nvPicPr>
          <p:cNvPr id="7" name="Picture 6" descr="C:\Users\Komputer\Downloads\images.jf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99792" y="188640"/>
            <a:ext cx="4320480" cy="1623620"/>
          </a:xfrm>
          <a:prstGeom prst="rect">
            <a:avLst/>
          </a:prstGeom>
          <a:noFill/>
        </p:spPr>
      </p:pic>
      <p:pic>
        <p:nvPicPr>
          <p:cNvPr id="8" name="Picture 2" descr="Henryk Magnuski | CKZiU Mrągow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55976" y="4077072"/>
            <a:ext cx="4176464" cy="2062130"/>
          </a:xfrm>
          <a:prstGeom prst="rect">
            <a:avLst/>
          </a:prstGeom>
          <a:noFill/>
        </p:spPr>
      </p:pic>
      <p:sp>
        <p:nvSpPr>
          <p:cNvPr id="9" name="pole tekstowe 8"/>
          <p:cNvSpPr txBox="1"/>
          <p:nvPr/>
        </p:nvSpPr>
        <p:spPr>
          <a:xfrm>
            <a:off x="6906784" y="6488668"/>
            <a:ext cx="22372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Dawid Niedźwiecki 7b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7772400" cy="1470025"/>
          </a:xfrm>
        </p:spPr>
        <p:txBody>
          <a:bodyPr>
            <a:normAutofit/>
          </a:bodyPr>
          <a:lstStyle/>
          <a:p>
            <a:r>
              <a:rPr lang="pl-PL" sz="7200" b="1" dirty="0" smtClean="0"/>
              <a:t>Oil Lamp</a:t>
            </a:r>
            <a:endParaRPr lang="pl-PL" sz="7200" b="1" dirty="0"/>
          </a:p>
        </p:txBody>
      </p:sp>
      <p:pic>
        <p:nvPicPr>
          <p:cNvPr id="1026" name="Picture 2" descr="Metalowa Lampa naftowa - 11,5x15x24c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143125" cy="2143125"/>
          </a:xfrm>
          <a:prstGeom prst="rect">
            <a:avLst/>
          </a:prstGeom>
          <a:noFill/>
        </p:spPr>
      </p:pic>
      <p:sp>
        <p:nvSpPr>
          <p:cNvPr id="5" name="pole tekstowe 4"/>
          <p:cNvSpPr txBox="1"/>
          <p:nvPr/>
        </p:nvSpPr>
        <p:spPr>
          <a:xfrm>
            <a:off x="0" y="2132856"/>
            <a:ext cx="2483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 err="1" smtClean="0"/>
              <a:t>Invented</a:t>
            </a:r>
            <a:r>
              <a:rPr lang="pl-PL" sz="1400" b="1" dirty="0" smtClean="0"/>
              <a:t> </a:t>
            </a:r>
            <a:r>
              <a:rPr lang="pl-PL" sz="1400" b="1" dirty="0" err="1" smtClean="0"/>
              <a:t>in</a:t>
            </a:r>
            <a:r>
              <a:rPr lang="pl-PL" sz="1400" b="1" dirty="0" smtClean="0"/>
              <a:t> </a:t>
            </a:r>
            <a:r>
              <a:rPr lang="pl-PL" sz="1400" b="1" dirty="0" err="1" smtClean="0"/>
              <a:t>March</a:t>
            </a:r>
            <a:r>
              <a:rPr lang="pl-PL" sz="1400" b="1" dirty="0" smtClean="0"/>
              <a:t> 30, 1853 </a:t>
            </a:r>
            <a:endParaRPr lang="pl-PL" sz="1400" b="1" dirty="0"/>
          </a:p>
        </p:txBody>
      </p:sp>
      <p:sp>
        <p:nvSpPr>
          <p:cNvPr id="8" name="pole tekstowe 7"/>
          <p:cNvSpPr txBox="1"/>
          <p:nvPr/>
        </p:nvSpPr>
        <p:spPr>
          <a:xfrm>
            <a:off x="2915816" y="1556792"/>
            <a:ext cx="51279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b="1" dirty="0" err="1" smtClean="0"/>
              <a:t>Inventor</a:t>
            </a:r>
            <a:r>
              <a:rPr lang="pl-PL" sz="3200" b="1" dirty="0" smtClean="0"/>
              <a:t>:</a:t>
            </a:r>
            <a:r>
              <a:rPr lang="pl-PL" sz="3200" dirty="0" smtClean="0"/>
              <a:t> </a:t>
            </a:r>
            <a:r>
              <a:rPr lang="pl-PL" sz="3200" b="1" dirty="0" smtClean="0"/>
              <a:t>Ignacy Łukasiewicz</a:t>
            </a:r>
            <a:endParaRPr lang="pl-PL" sz="3200" dirty="0"/>
          </a:p>
        </p:txBody>
      </p:sp>
      <p:sp>
        <p:nvSpPr>
          <p:cNvPr id="9" name="pole tekstowe 8"/>
          <p:cNvSpPr txBox="1"/>
          <p:nvPr/>
        </p:nvSpPr>
        <p:spPr>
          <a:xfrm>
            <a:off x="179512" y="2564904"/>
            <a:ext cx="615617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It was much brighter, cheaper and safer than </a:t>
            </a:r>
            <a:r>
              <a:rPr lang="en-US" sz="2800" dirty="0" smtClean="0"/>
              <a:t>candles </a:t>
            </a:r>
            <a:r>
              <a:rPr lang="en-US" sz="2800" dirty="0" smtClean="0"/>
              <a:t>– it allowed people to work and study after </a:t>
            </a:r>
            <a:r>
              <a:rPr lang="en-US" sz="2800" dirty="0" smtClean="0"/>
              <a:t>dark.</a:t>
            </a:r>
            <a:r>
              <a:rPr lang="pl-PL" sz="2800" dirty="0" smtClean="0"/>
              <a:t> </a:t>
            </a:r>
            <a:r>
              <a:rPr lang="en-US" sz="2800" dirty="0" smtClean="0"/>
              <a:t>It </a:t>
            </a:r>
            <a:r>
              <a:rPr lang="en-US" sz="2800" dirty="0" smtClean="0"/>
              <a:t>was most widely used from the mid-19th century to the early 20th </a:t>
            </a:r>
            <a:r>
              <a:rPr lang="en-US" sz="2800" dirty="0" smtClean="0"/>
              <a:t>century</a:t>
            </a:r>
            <a:r>
              <a:rPr lang="pl-PL" sz="2800" dirty="0" smtClean="0"/>
              <a:t>. </a:t>
            </a:r>
            <a:r>
              <a:rPr lang="pl-PL" sz="2800" dirty="0" err="1" smtClean="0"/>
              <a:t>Now</a:t>
            </a:r>
            <a:r>
              <a:rPr lang="pl-PL" sz="2800" dirty="0" smtClean="0"/>
              <a:t> </a:t>
            </a:r>
            <a:r>
              <a:rPr lang="pl-PL" sz="2800" dirty="0" err="1" smtClean="0"/>
              <a:t>it</a:t>
            </a:r>
            <a:r>
              <a:rPr lang="pl-PL" sz="2800" dirty="0" err="1" smtClean="0"/>
              <a:t>’s</a:t>
            </a:r>
            <a:r>
              <a:rPr lang="pl-PL" sz="2800" dirty="0" smtClean="0"/>
              <a:t> </a:t>
            </a:r>
            <a:r>
              <a:rPr lang="pl-PL" sz="2800" dirty="0" err="1" smtClean="0"/>
              <a:t>mostly</a:t>
            </a:r>
            <a:r>
              <a:rPr lang="pl-PL" sz="2800" dirty="0" smtClean="0"/>
              <a:t> </a:t>
            </a:r>
            <a:r>
              <a:rPr lang="pl-PL" sz="2800" dirty="0" err="1" smtClean="0"/>
              <a:t>used</a:t>
            </a:r>
            <a:r>
              <a:rPr lang="pl-PL" sz="2800" dirty="0" smtClean="0"/>
              <a:t> as a </a:t>
            </a:r>
            <a:r>
              <a:rPr lang="pl-PL" sz="2800" dirty="0" err="1" smtClean="0"/>
              <a:t>decoration</a:t>
            </a:r>
            <a:r>
              <a:rPr lang="pl-PL" sz="2800" dirty="0" smtClean="0"/>
              <a:t>.</a:t>
            </a:r>
            <a:endParaRPr lang="pl-PL" sz="2800" dirty="0"/>
          </a:p>
        </p:txBody>
      </p:sp>
      <p:sp>
        <p:nvSpPr>
          <p:cNvPr id="1030" name="AutoShape 6" descr="Ignacy Łukasiewicz urodził się dokładnie 200 lat temu. Był wynalazcą,  społecznikiem i uwielbianym pracodawcą – Histor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1032" name="AutoShape 8" descr="Ignacy Łukasiewicz urodził się dokładnie 200 lat temu. Był wynalazcą,  społecznikiem i uwielbianym pracodawcą – Histor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1034" name="AutoShape 10" descr="Ignacy Łukasiewicz urodził się dokładnie 200 lat temu. Był wynalazcą,  społecznikiem i uwielbianym pracodawcą – Histor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038" name="Picture 14" descr="Patron - Instytut Polityki Energetycznej im. Ignacego Lukasiewicz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3942184"/>
            <a:ext cx="2915816" cy="2915816"/>
          </a:xfrm>
          <a:prstGeom prst="rect">
            <a:avLst/>
          </a:prstGeom>
          <a:noFill/>
        </p:spPr>
      </p:pic>
      <p:sp>
        <p:nvSpPr>
          <p:cNvPr id="17" name="pole tekstowe 16"/>
          <p:cNvSpPr txBox="1"/>
          <p:nvPr/>
        </p:nvSpPr>
        <p:spPr>
          <a:xfrm>
            <a:off x="3131840" y="6488668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/>
              <a:t>Ignacy Łukasiewicz </a:t>
            </a:r>
            <a:r>
              <a:rPr lang="pl-PL" dirty="0" smtClean="0"/>
              <a:t>(1822–1882)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-2196752" y="0"/>
            <a:ext cx="8229600" cy="1143000"/>
          </a:xfrm>
        </p:spPr>
        <p:txBody>
          <a:bodyPr>
            <a:normAutofit/>
          </a:bodyPr>
          <a:lstStyle/>
          <a:p>
            <a:r>
              <a:rPr lang="pl-PL" b="1" dirty="0" smtClean="0"/>
              <a:t> </a:t>
            </a:r>
            <a:r>
              <a:rPr lang="pl-PL" b="1" dirty="0" err="1" smtClean="0"/>
              <a:t>Bulletproof</a:t>
            </a:r>
            <a:r>
              <a:rPr lang="pl-PL" b="1" dirty="0" smtClean="0"/>
              <a:t> </a:t>
            </a:r>
            <a:r>
              <a:rPr lang="pl-PL" b="1" dirty="0" err="1" smtClean="0"/>
              <a:t>Vest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1124744"/>
            <a:ext cx="8229600" cy="57606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pl-PL" b="1" dirty="0" err="1" smtClean="0"/>
              <a:t>Inventor</a:t>
            </a:r>
            <a:r>
              <a:rPr lang="pl-PL" b="1" dirty="0" smtClean="0"/>
              <a:t>:</a:t>
            </a:r>
            <a:r>
              <a:rPr lang="pl-PL" dirty="0" smtClean="0"/>
              <a:t> </a:t>
            </a:r>
            <a:r>
              <a:rPr lang="pl-PL" b="1" dirty="0" smtClean="0"/>
              <a:t>Kazimierz </a:t>
            </a:r>
            <a:r>
              <a:rPr lang="pl-PL" b="1" dirty="0" err="1" smtClean="0"/>
              <a:t>Żegleń</a:t>
            </a:r>
            <a:endParaRPr lang="pl-PL" sz="2800" b="1" dirty="0" smtClean="0"/>
          </a:p>
          <a:p>
            <a:pPr>
              <a:buNone/>
            </a:pPr>
            <a:endParaRPr lang="pl-PL" b="1" dirty="0"/>
          </a:p>
        </p:txBody>
      </p:sp>
      <p:pic>
        <p:nvPicPr>
          <p:cNvPr id="16386" name="Picture 2" descr="Kamizelka kuloodporna PGD Protector | Kamizelka kuloodporna NIJ IIIA | PG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5040" y="3789040"/>
            <a:ext cx="3068960" cy="3068960"/>
          </a:xfrm>
          <a:prstGeom prst="rect">
            <a:avLst/>
          </a:prstGeom>
          <a:noFill/>
        </p:spPr>
      </p:pic>
      <p:sp>
        <p:nvSpPr>
          <p:cNvPr id="5" name="pole tekstowe 4"/>
          <p:cNvSpPr txBox="1"/>
          <p:nvPr/>
        </p:nvSpPr>
        <p:spPr>
          <a:xfrm>
            <a:off x="6732240" y="3501008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err="1" smtClean="0"/>
              <a:t>Invented</a:t>
            </a:r>
            <a:r>
              <a:rPr lang="pl-PL" b="1" dirty="0" smtClean="0"/>
              <a:t> </a:t>
            </a:r>
            <a:r>
              <a:rPr lang="pl-PL" b="1" dirty="0" err="1" smtClean="0"/>
              <a:t>in</a:t>
            </a:r>
            <a:r>
              <a:rPr lang="pl-PL" b="1" dirty="0" smtClean="0"/>
              <a:t> 1897</a:t>
            </a:r>
            <a:endParaRPr lang="pl-PL" b="1" dirty="0"/>
          </a:p>
        </p:txBody>
      </p:sp>
      <p:sp>
        <p:nvSpPr>
          <p:cNvPr id="6" name="pole tekstowe 5"/>
          <p:cNvSpPr txBox="1"/>
          <p:nvPr/>
        </p:nvSpPr>
        <p:spPr>
          <a:xfrm>
            <a:off x="179512" y="227687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dirty="0"/>
          </a:p>
        </p:txBody>
      </p:sp>
      <p:sp>
        <p:nvSpPr>
          <p:cNvPr id="7" name="pole tekstowe 6"/>
          <p:cNvSpPr txBox="1"/>
          <p:nvPr/>
        </p:nvSpPr>
        <p:spPr>
          <a:xfrm>
            <a:off x="179512" y="1916832"/>
            <a:ext cx="691276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Żegleń</a:t>
            </a:r>
            <a:r>
              <a:rPr lang="en-US" sz="2400" dirty="0" smtClean="0"/>
              <a:t> patented his "armor" in 1897, conducting tests and public demonstrations. In this armor, the energy of the projectile was absorbed by successive layers of fabric, while strength was provided by a layer of tightly woven silk threads.</a:t>
            </a:r>
          </a:p>
          <a:p>
            <a:r>
              <a:rPr lang="en-US" dirty="0" smtClean="0"/>
              <a:t/>
            </a:r>
            <a:br>
              <a:rPr lang="en-US" dirty="0" smtClean="0"/>
            </a:br>
            <a:endParaRPr lang="pl-PL" dirty="0"/>
          </a:p>
        </p:txBody>
      </p:sp>
      <p:pic>
        <p:nvPicPr>
          <p:cNvPr id="16388" name="Picture 4" descr="ŻEGLEŃ KAZIMIERZ (1869-1910) - USA » Polska Świat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861048"/>
            <a:ext cx="4716016" cy="2652759"/>
          </a:xfrm>
          <a:prstGeom prst="rect">
            <a:avLst/>
          </a:prstGeom>
          <a:noFill/>
        </p:spPr>
      </p:pic>
      <p:sp>
        <p:nvSpPr>
          <p:cNvPr id="9" name="pole tekstowe 8"/>
          <p:cNvSpPr txBox="1"/>
          <p:nvPr/>
        </p:nvSpPr>
        <p:spPr>
          <a:xfrm>
            <a:off x="0" y="6488668"/>
            <a:ext cx="3038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smtClean="0"/>
              <a:t>Kazimierz </a:t>
            </a:r>
            <a:r>
              <a:rPr lang="pl-PL" b="1" dirty="0" err="1" smtClean="0"/>
              <a:t>Żegleń</a:t>
            </a:r>
            <a:r>
              <a:rPr lang="pl-PL" b="1" dirty="0" smtClean="0"/>
              <a:t> </a:t>
            </a:r>
            <a:r>
              <a:rPr lang="pl-PL" dirty="0" smtClean="0"/>
              <a:t>(1869-1910)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131840" y="274638"/>
            <a:ext cx="5544616" cy="1143000"/>
          </a:xfrm>
        </p:spPr>
        <p:txBody>
          <a:bodyPr>
            <a:normAutofit/>
          </a:bodyPr>
          <a:lstStyle/>
          <a:p>
            <a:r>
              <a:rPr lang="pl-PL" sz="6600" b="1" dirty="0" err="1" smtClean="0"/>
              <a:t>Mine</a:t>
            </a:r>
            <a:r>
              <a:rPr lang="pl-PL" sz="6600" b="1" dirty="0" smtClean="0"/>
              <a:t> </a:t>
            </a:r>
            <a:r>
              <a:rPr lang="pl-PL" sz="6600" b="1" dirty="0" err="1" smtClean="0"/>
              <a:t>Detector</a:t>
            </a:r>
            <a:endParaRPr lang="pl-PL" sz="66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347864" y="1628800"/>
            <a:ext cx="5050904" cy="53265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pl-PL" dirty="0" err="1" smtClean="0"/>
              <a:t>Inventor</a:t>
            </a:r>
            <a:r>
              <a:rPr lang="pl-PL" dirty="0" smtClean="0"/>
              <a:t>: Józef </a:t>
            </a:r>
            <a:r>
              <a:rPr lang="pl-PL" dirty="0" err="1" smtClean="0"/>
              <a:t>Kosacki</a:t>
            </a:r>
            <a:endParaRPr lang="pl-PL" dirty="0"/>
          </a:p>
        </p:txBody>
      </p:sp>
      <p:pic>
        <p:nvPicPr>
          <p:cNvPr id="1026" name="Picture 2" descr="Wykrywacz min – Wikipedia, wolna encykloped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160721" cy="3140968"/>
          </a:xfrm>
          <a:prstGeom prst="rect">
            <a:avLst/>
          </a:prstGeom>
          <a:noFill/>
        </p:spPr>
      </p:pic>
      <p:sp>
        <p:nvSpPr>
          <p:cNvPr id="8" name="pole tekstowe 7"/>
          <p:cNvSpPr txBox="1"/>
          <p:nvPr/>
        </p:nvSpPr>
        <p:spPr>
          <a:xfrm>
            <a:off x="0" y="3140968"/>
            <a:ext cx="3131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err="1" smtClean="0"/>
              <a:t>Invented</a:t>
            </a:r>
            <a:r>
              <a:rPr lang="pl-PL" b="1" dirty="0" smtClean="0"/>
              <a:t> </a:t>
            </a:r>
            <a:r>
              <a:rPr lang="pl-PL" b="1" dirty="0" err="1" smtClean="0"/>
              <a:t>in</a:t>
            </a:r>
            <a:r>
              <a:rPr lang="pl-PL" b="1" dirty="0" smtClean="0"/>
              <a:t> 1941/1942</a:t>
            </a:r>
            <a:endParaRPr lang="pl-PL" b="1" dirty="0"/>
          </a:p>
        </p:txBody>
      </p:sp>
      <p:sp>
        <p:nvSpPr>
          <p:cNvPr id="9" name="pole tekstowe 8"/>
          <p:cNvSpPr txBox="1"/>
          <p:nvPr/>
        </p:nvSpPr>
        <p:spPr>
          <a:xfrm>
            <a:off x="3419872" y="2852936"/>
            <a:ext cx="5400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 err="1" smtClean="0"/>
              <a:t>After</a:t>
            </a:r>
            <a:r>
              <a:rPr lang="pl-PL" sz="2800" dirty="0" smtClean="0"/>
              <a:t> </a:t>
            </a:r>
            <a:r>
              <a:rPr lang="pl-PL" sz="2800" dirty="0" err="1" smtClean="0"/>
              <a:t>invention</a:t>
            </a:r>
            <a:r>
              <a:rPr lang="pl-PL" sz="2800" dirty="0" smtClean="0"/>
              <a:t> </a:t>
            </a:r>
            <a:r>
              <a:rPr lang="pl-PL" sz="2800" dirty="0" err="1" smtClean="0"/>
              <a:t>it</a:t>
            </a:r>
            <a:r>
              <a:rPr lang="pl-PL" sz="2800" dirty="0" smtClean="0"/>
              <a:t> was </a:t>
            </a:r>
            <a:r>
              <a:rPr lang="pl-PL" sz="2800" dirty="0" err="1" smtClean="0"/>
              <a:t>used</a:t>
            </a:r>
            <a:r>
              <a:rPr lang="pl-PL" sz="2800" dirty="0" smtClean="0"/>
              <a:t> by Allied </a:t>
            </a:r>
            <a:r>
              <a:rPr lang="pl-PL" sz="2800" dirty="0" err="1" smtClean="0"/>
              <a:t>sapers</a:t>
            </a:r>
            <a:r>
              <a:rPr lang="pl-PL" sz="2800" dirty="0" smtClean="0"/>
              <a:t> </a:t>
            </a:r>
            <a:r>
              <a:rPr lang="pl-PL" sz="2800" dirty="0" err="1" smtClean="0"/>
              <a:t>during</a:t>
            </a:r>
            <a:r>
              <a:rPr lang="pl-PL" sz="2800" dirty="0" smtClean="0"/>
              <a:t> </a:t>
            </a:r>
            <a:r>
              <a:rPr lang="pl-PL" sz="2800" dirty="0" err="1" smtClean="0"/>
              <a:t>World</a:t>
            </a:r>
            <a:r>
              <a:rPr lang="pl-PL" sz="2800" dirty="0" smtClean="0"/>
              <a:t> War II.</a:t>
            </a:r>
            <a:r>
              <a:rPr lang="en-US" sz="2800" dirty="0" smtClean="0"/>
              <a:t> </a:t>
            </a:r>
            <a:r>
              <a:rPr lang="en-US" sz="2800" dirty="0" err="1" smtClean="0"/>
              <a:t>Kosacki</a:t>
            </a:r>
            <a:r>
              <a:rPr lang="en-US" sz="2800" dirty="0" smtClean="0"/>
              <a:t> did not patent the invention so that the Allies could use it for free.</a:t>
            </a:r>
            <a:r>
              <a:rPr lang="pl-PL" sz="2800" dirty="0" smtClean="0"/>
              <a:t> </a:t>
            </a:r>
            <a:r>
              <a:rPr lang="pl-PL" sz="2800" dirty="0" err="1" smtClean="0"/>
              <a:t>It</a:t>
            </a:r>
            <a:r>
              <a:rPr lang="pl-PL" sz="2800" dirty="0" smtClean="0"/>
              <a:t> </a:t>
            </a:r>
            <a:r>
              <a:rPr lang="pl-PL" sz="2800" dirty="0" err="1" smtClean="0"/>
              <a:t>saved</a:t>
            </a:r>
            <a:r>
              <a:rPr lang="pl-PL" sz="2800" dirty="0" smtClean="0"/>
              <a:t> a lot of </a:t>
            </a:r>
            <a:r>
              <a:rPr lang="pl-PL" sz="2800" dirty="0" err="1" smtClean="0"/>
              <a:t>people</a:t>
            </a:r>
            <a:r>
              <a:rPr lang="pl-PL" sz="2800" dirty="0" smtClean="0"/>
              <a:t>.</a:t>
            </a:r>
            <a:endParaRPr lang="pl-PL" sz="2800" dirty="0"/>
          </a:p>
        </p:txBody>
      </p:sp>
      <p:pic>
        <p:nvPicPr>
          <p:cNvPr id="1028" name="Picture 4" descr="Józef Kosacki – Wikipedia, wolna encykloped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01008"/>
            <a:ext cx="2957220" cy="3356992"/>
          </a:xfrm>
          <a:prstGeom prst="rect">
            <a:avLst/>
          </a:prstGeom>
          <a:noFill/>
        </p:spPr>
      </p:pic>
      <p:sp>
        <p:nvSpPr>
          <p:cNvPr id="11" name="pole tekstowe 10"/>
          <p:cNvSpPr txBox="1"/>
          <p:nvPr/>
        </p:nvSpPr>
        <p:spPr>
          <a:xfrm>
            <a:off x="2915816" y="6488668"/>
            <a:ext cx="2625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smtClean="0"/>
              <a:t>Józef </a:t>
            </a:r>
            <a:r>
              <a:rPr lang="pl-PL" b="1" dirty="0" err="1" smtClean="0"/>
              <a:t>Kosacki</a:t>
            </a:r>
            <a:r>
              <a:rPr lang="pl-PL" b="1" dirty="0" smtClean="0"/>
              <a:t> </a:t>
            </a:r>
            <a:r>
              <a:rPr lang="pl-PL" dirty="0" smtClean="0"/>
              <a:t>(1909-1990)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6000" b="1" dirty="0" err="1" smtClean="0"/>
              <a:t>Czochralski</a:t>
            </a:r>
            <a:r>
              <a:rPr lang="pl-PL" sz="6000" b="1" dirty="0" smtClean="0"/>
              <a:t> </a:t>
            </a:r>
            <a:r>
              <a:rPr lang="pl-PL" sz="6000" b="1" dirty="0" err="1" smtClean="0"/>
              <a:t>Method</a:t>
            </a:r>
            <a:endParaRPr lang="pl-PL" sz="60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9512" y="1412776"/>
            <a:ext cx="5256584" cy="72007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4000" dirty="0" err="1" smtClean="0"/>
              <a:t>Inventor</a:t>
            </a:r>
            <a:r>
              <a:rPr lang="pl-PL" sz="4000" dirty="0" smtClean="0"/>
              <a:t>: Jan </a:t>
            </a:r>
            <a:r>
              <a:rPr lang="pl-PL" sz="4000" dirty="0" err="1" smtClean="0"/>
              <a:t>Czochralski</a:t>
            </a:r>
            <a:endParaRPr lang="pl-PL" sz="4000" dirty="0"/>
          </a:p>
        </p:txBody>
      </p:sp>
      <p:sp>
        <p:nvSpPr>
          <p:cNvPr id="17410" name="AutoShape 2" descr="Wafel krzemowy – Wikipedia, wolna encyklo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7414" name="Picture 6" descr="C:\Users\Komputer\Downloads\images.jf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985792"/>
            <a:ext cx="4981977" cy="1872208"/>
          </a:xfrm>
          <a:prstGeom prst="rect">
            <a:avLst/>
          </a:prstGeom>
          <a:noFill/>
        </p:spPr>
      </p:pic>
      <p:sp>
        <p:nvSpPr>
          <p:cNvPr id="8" name="pole tekstowe 7"/>
          <p:cNvSpPr txBox="1"/>
          <p:nvPr/>
        </p:nvSpPr>
        <p:spPr>
          <a:xfrm>
            <a:off x="107504" y="4581128"/>
            <a:ext cx="1778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err="1" smtClean="0"/>
              <a:t>Invented</a:t>
            </a:r>
            <a:r>
              <a:rPr lang="pl-PL" b="1" dirty="0" smtClean="0"/>
              <a:t> </a:t>
            </a:r>
            <a:r>
              <a:rPr lang="pl-PL" b="1" dirty="0" err="1" smtClean="0"/>
              <a:t>in</a:t>
            </a:r>
            <a:r>
              <a:rPr lang="pl-PL" b="1" dirty="0" smtClean="0"/>
              <a:t> 1916</a:t>
            </a:r>
            <a:endParaRPr lang="pl-PL" b="1" dirty="0"/>
          </a:p>
        </p:txBody>
      </p:sp>
      <p:sp>
        <p:nvSpPr>
          <p:cNvPr id="9" name="pole tekstowe 8"/>
          <p:cNvSpPr txBox="1"/>
          <p:nvPr/>
        </p:nvSpPr>
        <p:spPr>
          <a:xfrm>
            <a:off x="179512" y="2348880"/>
            <a:ext cx="61206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err="1" smtClean="0"/>
              <a:t>It</a:t>
            </a:r>
            <a:r>
              <a:rPr lang="pl-PL" sz="2400" dirty="0" smtClean="0"/>
              <a:t> was </a:t>
            </a:r>
            <a:r>
              <a:rPr lang="pl-PL" sz="2400" dirty="0" err="1" smtClean="0"/>
              <a:t>invented</a:t>
            </a:r>
            <a:r>
              <a:rPr lang="pl-PL" sz="2400" dirty="0" smtClean="0"/>
              <a:t> by </a:t>
            </a:r>
            <a:r>
              <a:rPr lang="pl-PL" sz="2400" dirty="0" err="1" smtClean="0"/>
              <a:t>accident</a:t>
            </a:r>
            <a:r>
              <a:rPr lang="pl-PL" sz="2400" dirty="0" smtClean="0"/>
              <a:t> </a:t>
            </a:r>
            <a:r>
              <a:rPr lang="pl-PL" sz="2400" dirty="0" err="1" smtClean="0"/>
              <a:t>in</a:t>
            </a:r>
            <a:r>
              <a:rPr lang="pl-PL" sz="2400" dirty="0" smtClean="0"/>
              <a:t> </a:t>
            </a:r>
            <a:r>
              <a:rPr lang="pl-PL" sz="2400" dirty="0" err="1" smtClean="0"/>
              <a:t>the</a:t>
            </a:r>
            <a:r>
              <a:rPr lang="pl-PL" sz="2400" dirty="0" smtClean="0"/>
              <a:t> </a:t>
            </a:r>
            <a:r>
              <a:rPr lang="pl-PL" sz="2400" dirty="0" err="1" smtClean="0"/>
              <a:t>laboratory</a:t>
            </a:r>
            <a:r>
              <a:rPr lang="pl-PL" sz="2400" dirty="0" smtClean="0"/>
              <a:t>.</a:t>
            </a:r>
            <a:r>
              <a:rPr lang="en-US" sz="2400" dirty="0" smtClean="0"/>
              <a:t> </a:t>
            </a:r>
            <a:r>
              <a:rPr lang="pl-PL" sz="2400" dirty="0" smtClean="0"/>
              <a:t>T</a:t>
            </a:r>
            <a:r>
              <a:rPr lang="en-US" sz="2400" dirty="0" err="1" smtClean="0"/>
              <a:t>oday</a:t>
            </a:r>
            <a:r>
              <a:rPr lang="en-US" sz="2400" dirty="0" smtClean="0"/>
              <a:t> it is used in the production of computers, </a:t>
            </a:r>
            <a:r>
              <a:rPr lang="en-US" sz="2400" dirty="0" err="1" smtClean="0"/>
              <a:t>smartphones</a:t>
            </a:r>
            <a:r>
              <a:rPr lang="en-US" sz="2400" dirty="0" smtClean="0"/>
              <a:t> and solar panels</a:t>
            </a:r>
            <a:r>
              <a:rPr lang="pl-PL" sz="2400" dirty="0" smtClean="0"/>
              <a:t>. </a:t>
            </a:r>
            <a:r>
              <a:rPr lang="pl-PL" sz="2400" dirty="0" err="1" smtClean="0"/>
              <a:t>That</a:t>
            </a:r>
            <a:r>
              <a:rPr lang="pl-PL" sz="2400" dirty="0" smtClean="0"/>
              <a:t> </a:t>
            </a:r>
            <a:r>
              <a:rPr lang="pl-PL" sz="2400" dirty="0" err="1" smtClean="0"/>
              <a:t>is</a:t>
            </a:r>
            <a:r>
              <a:rPr lang="pl-PL" sz="2400" dirty="0" smtClean="0"/>
              <a:t> one of </a:t>
            </a:r>
            <a:r>
              <a:rPr lang="pl-PL" sz="2400" dirty="0" err="1" smtClean="0"/>
              <a:t>the</a:t>
            </a:r>
            <a:r>
              <a:rPr lang="pl-PL" sz="2400" dirty="0" smtClean="0"/>
              <a:t> most </a:t>
            </a:r>
            <a:r>
              <a:rPr lang="pl-PL" sz="2400" dirty="0" err="1" smtClean="0"/>
              <a:t>important</a:t>
            </a:r>
            <a:r>
              <a:rPr lang="pl-PL" sz="2400" dirty="0" smtClean="0"/>
              <a:t> </a:t>
            </a:r>
            <a:r>
              <a:rPr lang="pl-PL" sz="2400" dirty="0" err="1" smtClean="0"/>
              <a:t>inventions</a:t>
            </a:r>
            <a:r>
              <a:rPr lang="pl-PL" sz="2400" dirty="0" smtClean="0"/>
              <a:t> of XX </a:t>
            </a:r>
            <a:r>
              <a:rPr lang="pl-PL" sz="2400" dirty="0" err="1" smtClean="0"/>
              <a:t>century</a:t>
            </a:r>
            <a:r>
              <a:rPr lang="pl-PL" sz="2400" dirty="0" smtClean="0"/>
              <a:t>.</a:t>
            </a:r>
            <a:endParaRPr lang="pl-PL" sz="2400" dirty="0"/>
          </a:p>
        </p:txBody>
      </p:sp>
      <p:pic>
        <p:nvPicPr>
          <p:cNvPr id="17417" name="Picture 9" descr="Jan Czochralski – Wikipedia, wolna encykloped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79352" y="2636912"/>
            <a:ext cx="2864648" cy="4221088"/>
          </a:xfrm>
          <a:prstGeom prst="rect">
            <a:avLst/>
          </a:prstGeom>
          <a:noFill/>
        </p:spPr>
      </p:pic>
      <p:sp>
        <p:nvSpPr>
          <p:cNvPr id="12" name="pole tekstowe 11"/>
          <p:cNvSpPr txBox="1"/>
          <p:nvPr/>
        </p:nvSpPr>
        <p:spPr>
          <a:xfrm>
            <a:off x="6300192" y="2276872"/>
            <a:ext cx="2843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/>
              <a:t>Jan </a:t>
            </a:r>
            <a:r>
              <a:rPr lang="pl-PL" b="1" dirty="0" err="1" smtClean="0"/>
              <a:t>Czochralski</a:t>
            </a:r>
            <a:r>
              <a:rPr lang="pl-PL" b="1" dirty="0" smtClean="0"/>
              <a:t> </a:t>
            </a:r>
            <a:r>
              <a:rPr lang="pl-PL" dirty="0" smtClean="0"/>
              <a:t>(1885-1953)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898776" cy="1143000"/>
          </a:xfrm>
        </p:spPr>
        <p:txBody>
          <a:bodyPr>
            <a:noAutofit/>
          </a:bodyPr>
          <a:lstStyle/>
          <a:p>
            <a:r>
              <a:rPr lang="pl-PL" sz="5400" dirty="0" err="1" smtClean="0"/>
              <a:t>Walkie-Talkie</a:t>
            </a:r>
            <a:endParaRPr lang="pl-PL" sz="54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1484784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pl-PL" dirty="0" err="1" smtClean="0"/>
              <a:t>Inventor</a:t>
            </a:r>
            <a:r>
              <a:rPr lang="pl-PL" dirty="0" smtClean="0"/>
              <a:t>: Henryk </a:t>
            </a:r>
            <a:r>
              <a:rPr lang="pl-PL" dirty="0" err="1" smtClean="0"/>
              <a:t>Magnuski</a:t>
            </a:r>
            <a:endParaRPr lang="pl-PL" dirty="0"/>
          </a:p>
        </p:txBody>
      </p:sp>
      <p:pic>
        <p:nvPicPr>
          <p:cNvPr id="18434" name="Picture 2" descr="Henryk Magnuski | CKZiU Mrągow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0"/>
            <a:ext cx="4499992" cy="2221872"/>
          </a:xfrm>
          <a:prstGeom prst="rect">
            <a:avLst/>
          </a:prstGeom>
          <a:noFill/>
        </p:spPr>
      </p:pic>
      <p:sp>
        <p:nvSpPr>
          <p:cNvPr id="5" name="pole tekstowe 4"/>
          <p:cNvSpPr txBox="1"/>
          <p:nvPr/>
        </p:nvSpPr>
        <p:spPr>
          <a:xfrm>
            <a:off x="6797588" y="2204864"/>
            <a:ext cx="234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err="1" smtClean="0"/>
              <a:t>Invented</a:t>
            </a:r>
            <a:r>
              <a:rPr lang="pl-PL" b="1" dirty="0" smtClean="0"/>
              <a:t> </a:t>
            </a:r>
            <a:r>
              <a:rPr lang="pl-PL" b="1" dirty="0" err="1" smtClean="0"/>
              <a:t>in</a:t>
            </a:r>
            <a:r>
              <a:rPr lang="pl-PL" b="1" dirty="0" smtClean="0"/>
              <a:t> 1937/1940</a:t>
            </a:r>
            <a:endParaRPr lang="pl-PL" b="1" dirty="0"/>
          </a:p>
        </p:txBody>
      </p:sp>
      <p:sp>
        <p:nvSpPr>
          <p:cNvPr id="6" name="pole tekstowe 5"/>
          <p:cNvSpPr txBox="1"/>
          <p:nvPr/>
        </p:nvSpPr>
        <p:spPr>
          <a:xfrm>
            <a:off x="4463480" y="2636912"/>
            <a:ext cx="468052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The name comes from the words walk and talk</a:t>
            </a:r>
            <a:r>
              <a:rPr lang="pl-PL" sz="2800" dirty="0" smtClean="0"/>
              <a:t>. </a:t>
            </a:r>
            <a:r>
              <a:rPr lang="pl-PL" sz="2800" dirty="0" err="1" smtClean="0"/>
              <a:t>It</a:t>
            </a:r>
            <a:r>
              <a:rPr lang="pl-PL" sz="2800" dirty="0" smtClean="0"/>
              <a:t> was </a:t>
            </a:r>
            <a:r>
              <a:rPr lang="pl-PL" sz="2800" dirty="0" err="1" smtClean="0"/>
              <a:t>used</a:t>
            </a:r>
            <a:r>
              <a:rPr lang="pl-PL" sz="2800" dirty="0" smtClean="0"/>
              <a:t> by </a:t>
            </a:r>
            <a:r>
              <a:rPr lang="en-US" sz="2800" dirty="0" smtClean="0"/>
              <a:t>soldiers, pilots and rescuers</a:t>
            </a:r>
            <a:r>
              <a:rPr lang="pl-PL" sz="2800" dirty="0" smtClean="0"/>
              <a:t>. T</a:t>
            </a:r>
            <a:r>
              <a:rPr lang="en-US" sz="2800" dirty="0" smtClean="0"/>
              <a:t>he first models were the size of a backpack and weighed several kilograms</a:t>
            </a:r>
            <a:r>
              <a:rPr lang="pl-PL" sz="2800" dirty="0" smtClean="0"/>
              <a:t>.</a:t>
            </a:r>
            <a:endParaRPr lang="pl-PL" sz="2800" dirty="0"/>
          </a:p>
        </p:txBody>
      </p:sp>
      <p:pic>
        <p:nvPicPr>
          <p:cNvPr id="18436" name="Picture 4" descr="Henryk Magnuski – Wikipedia, wolna encykloped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539980"/>
            <a:ext cx="2987824" cy="4318020"/>
          </a:xfrm>
          <a:prstGeom prst="rect">
            <a:avLst/>
          </a:prstGeom>
          <a:noFill/>
        </p:spPr>
      </p:pic>
      <p:sp>
        <p:nvSpPr>
          <p:cNvPr id="9" name="pole tekstowe 8"/>
          <p:cNvSpPr txBox="1"/>
          <p:nvPr/>
        </p:nvSpPr>
        <p:spPr>
          <a:xfrm>
            <a:off x="2987824" y="6488668"/>
            <a:ext cx="3058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smtClean="0"/>
              <a:t>Henryk </a:t>
            </a:r>
            <a:r>
              <a:rPr lang="pl-PL" b="1" dirty="0" err="1" smtClean="0"/>
              <a:t>Magnuski</a:t>
            </a:r>
            <a:r>
              <a:rPr lang="pl-PL" b="1" dirty="0" smtClean="0"/>
              <a:t> </a:t>
            </a:r>
            <a:r>
              <a:rPr lang="pl-PL" dirty="0" smtClean="0"/>
              <a:t>(1909-1978)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Foka to ptak? Rozwiewamy wątpliwości! 5 kluczowych różni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2052" name="AutoShape 4" descr="Foka to ptak? Rozwiewamy wątpliwości! 5 kluczowych różni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2056" name="Picture 8" descr="Foki są fantastyczne. Mamy na to 5 filmowych dowodów | National Geographi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9044"/>
            <a:ext cx="9144000" cy="5868956"/>
          </a:xfrm>
          <a:prstGeom prst="rect">
            <a:avLst/>
          </a:prstGeom>
          <a:noFill/>
        </p:spPr>
      </p:pic>
      <p:sp>
        <p:nvSpPr>
          <p:cNvPr id="11" name="pole tekstowe 10"/>
          <p:cNvSpPr txBox="1"/>
          <p:nvPr/>
        </p:nvSpPr>
        <p:spPr>
          <a:xfrm>
            <a:off x="0" y="0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6600" dirty="0" err="1" smtClean="0"/>
              <a:t>The</a:t>
            </a:r>
            <a:r>
              <a:rPr lang="pl-PL" sz="6600" dirty="0" smtClean="0"/>
              <a:t> </a:t>
            </a:r>
            <a:r>
              <a:rPr lang="pl-PL" sz="6600" dirty="0" err="1" smtClean="0"/>
              <a:t>end</a:t>
            </a:r>
            <a:endParaRPr lang="pl-PL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277</Words>
  <Application>Microsoft Office PowerPoint</Application>
  <PresentationFormat>Pokaz na ekranie (4:3)</PresentationFormat>
  <Paragraphs>29</Paragraphs>
  <Slides>7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8" baseType="lpstr">
      <vt:lpstr>Motyw pakietu Office</vt:lpstr>
      <vt:lpstr>Polish Inventions</vt:lpstr>
      <vt:lpstr>Oil Lamp</vt:lpstr>
      <vt:lpstr> Bulletproof Vest</vt:lpstr>
      <vt:lpstr>Mine Detector</vt:lpstr>
      <vt:lpstr>Czochralski Method</vt:lpstr>
      <vt:lpstr>Walkie-Talkie</vt:lpstr>
      <vt:lpstr>Slajd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Oil Lamp</dc:title>
  <dc:creator>Komputer</dc:creator>
  <cp:lastModifiedBy>Komputer</cp:lastModifiedBy>
  <cp:revision>3</cp:revision>
  <dcterms:created xsi:type="dcterms:W3CDTF">2026-02-15T12:05:28Z</dcterms:created>
  <dcterms:modified xsi:type="dcterms:W3CDTF">2026-02-16T17:35:18Z</dcterms:modified>
</cp:coreProperties>
</file>