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Montserrat"/>
      <p:regular r:id="rId15"/>
      <p:bold r:id="rId16"/>
      <p:italic r:id="rId17"/>
      <p:boldItalic r:id="rId18"/>
    </p:embeddedFont>
    <p:embeddedFont>
      <p:font typeface="La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fntdata"/><Relationship Id="rId11" Type="http://schemas.openxmlformats.org/officeDocument/2006/relationships/slide" Target="slides/slide6.xml"/><Relationship Id="rId22" Type="http://schemas.openxmlformats.org/officeDocument/2006/relationships/font" Target="fonts/Lato-boldItalic.fntdata"/><Relationship Id="rId10" Type="http://schemas.openxmlformats.org/officeDocument/2006/relationships/slide" Target="slides/slide5.xml"/><Relationship Id="rId21"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ontserrat-regular.fntdata"/><Relationship Id="rId14" Type="http://schemas.openxmlformats.org/officeDocument/2006/relationships/slide" Target="slides/slide9.xml"/><Relationship Id="rId17" Type="http://schemas.openxmlformats.org/officeDocument/2006/relationships/font" Target="fonts/Montserrat-italic.fntdata"/><Relationship Id="rId16" Type="http://schemas.openxmlformats.org/officeDocument/2006/relationships/font" Target="fonts/Montserrat-bold.fntdata"/><Relationship Id="rId5" Type="http://schemas.openxmlformats.org/officeDocument/2006/relationships/notesMaster" Target="notesMasters/notesMaster1.xml"/><Relationship Id="rId19" Type="http://schemas.openxmlformats.org/officeDocument/2006/relationships/font" Target="fonts/Lato-regular.fntdata"/><Relationship Id="rId6" Type="http://schemas.openxmlformats.org/officeDocument/2006/relationships/slide" Target="slides/slide1.xml"/><Relationship Id="rId18" Type="http://schemas.openxmlformats.org/officeDocument/2006/relationships/font" Target="fonts/Montserrat-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c6a4b2dc4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c6a4b2dc4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ca0778ff8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ca0778ff8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ca0778ff8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ca0778ff8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ca0778ff87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ca0778ff8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ca0778ff87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ca0778ff87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ca0778ff8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ca0778ff8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ca0778ff8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ca0778ff8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ca0778ff87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ca0778ff87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p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pl"/>
              <a:t>Polish inventors and their inventions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4"/>
          <p:cNvSpPr txBox="1"/>
          <p:nvPr>
            <p:ph type="title"/>
          </p:nvPr>
        </p:nvSpPr>
        <p:spPr>
          <a:xfrm>
            <a:off x="1297500" y="393750"/>
            <a:ext cx="7038900" cy="914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pl"/>
              <a:t>Maria Skłodowska-Curie</a:t>
            </a:r>
            <a:endParaRPr/>
          </a:p>
          <a:p>
            <a:pPr indent="0" lvl="0" marL="0" rtl="0" algn="l">
              <a:spcBef>
                <a:spcPts val="0"/>
              </a:spcBef>
              <a:spcAft>
                <a:spcPts val="0"/>
              </a:spcAft>
              <a:buNone/>
            </a:pPr>
            <a:r>
              <a:t/>
            </a:r>
            <a:endParaRPr sz="622"/>
          </a:p>
          <a:p>
            <a:pPr indent="0" lvl="0" marL="0" rtl="0" algn="l">
              <a:spcBef>
                <a:spcPts val="0"/>
              </a:spcBef>
              <a:spcAft>
                <a:spcPts val="0"/>
              </a:spcAft>
              <a:buNone/>
            </a:pPr>
            <a:r>
              <a:t/>
            </a:r>
            <a:endParaRPr sz="1288"/>
          </a:p>
          <a:p>
            <a:pPr indent="0" lvl="0" marL="0" rtl="0" algn="l">
              <a:spcBef>
                <a:spcPts val="0"/>
              </a:spcBef>
              <a:spcAft>
                <a:spcPts val="0"/>
              </a:spcAft>
              <a:buNone/>
            </a:pPr>
            <a:r>
              <a:t/>
            </a:r>
            <a:endParaRPr/>
          </a:p>
        </p:txBody>
      </p:sp>
      <p:sp>
        <p:nvSpPr>
          <p:cNvPr id="140" name="Google Shape;140;p14"/>
          <p:cNvSpPr txBox="1"/>
          <p:nvPr>
            <p:ph idx="1" type="body"/>
          </p:nvPr>
        </p:nvSpPr>
        <p:spPr>
          <a:xfrm>
            <a:off x="1297500" y="1571550"/>
            <a:ext cx="3944100" cy="2907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pl"/>
              <a:t>Maria Skłodowska-Curie was a Polish-French scientist in the fields of experimental physics and physical chemistry.</a:t>
            </a:r>
            <a:endParaRPr/>
          </a:p>
          <a:p>
            <a:pPr indent="0" lvl="0" marL="0" rtl="0" algn="l">
              <a:spcBef>
                <a:spcPts val="1200"/>
              </a:spcBef>
              <a:spcAft>
                <a:spcPts val="0"/>
              </a:spcAft>
              <a:buNone/>
            </a:pPr>
            <a:r>
              <a:rPr lang="pl"/>
              <a:t>She received her first Nobel Prize in 1903 for her research on the phenomenon of radioactivity.</a:t>
            </a:r>
            <a:endParaRPr/>
          </a:p>
          <a:p>
            <a:pPr indent="0" lvl="0" marL="0" rtl="0" algn="l">
              <a:spcBef>
                <a:spcPts val="1200"/>
              </a:spcBef>
              <a:spcAft>
                <a:spcPts val="0"/>
              </a:spcAft>
              <a:buNone/>
            </a:pPr>
            <a:r>
              <a:rPr lang="pl"/>
              <a:t>She received her second Nobel Prize in 1911 for the discovery of two elements – radium and polonium.</a:t>
            </a:r>
            <a:endParaRPr/>
          </a:p>
          <a:p>
            <a:pPr indent="0" lvl="0" marL="0" rtl="0" algn="l">
              <a:spcBef>
                <a:spcPts val="1200"/>
              </a:spcBef>
              <a:spcAft>
                <a:spcPts val="0"/>
              </a:spcAft>
              <a:buNone/>
            </a:pPr>
            <a:r>
              <a:rPr lang="pl"/>
              <a:t>She was the only scientist to receive a Nobel Prize in two different natural sciences.</a:t>
            </a:r>
            <a:endParaRPr/>
          </a:p>
          <a:p>
            <a:pPr indent="0" lvl="0" marL="0" rtl="0" algn="l">
              <a:spcBef>
                <a:spcPts val="0"/>
              </a:spcBef>
              <a:spcAft>
                <a:spcPts val="0"/>
              </a:spcAft>
              <a:buNone/>
            </a:pPr>
            <a:r>
              <a:t/>
            </a:r>
            <a:endParaRPr/>
          </a:p>
          <a:p>
            <a:pPr indent="0" lvl="0" marL="0" rtl="0" algn="l">
              <a:spcBef>
                <a:spcPts val="1200"/>
              </a:spcBef>
              <a:spcAft>
                <a:spcPts val="1200"/>
              </a:spcAft>
              <a:buNone/>
            </a:pPr>
            <a:r>
              <a:t/>
            </a:r>
            <a:endParaRPr/>
          </a:p>
        </p:txBody>
      </p:sp>
      <p:pic>
        <p:nvPicPr>
          <p:cNvPr id="141" name="Google Shape;141;p14"/>
          <p:cNvPicPr preferRelativeResize="0"/>
          <p:nvPr/>
        </p:nvPicPr>
        <p:blipFill>
          <a:blip r:embed="rId3">
            <a:alphaModFix/>
          </a:blip>
          <a:stretch>
            <a:fillRect/>
          </a:stretch>
        </p:blipFill>
        <p:spPr>
          <a:xfrm>
            <a:off x="5412800" y="768725"/>
            <a:ext cx="3494070" cy="35308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Ignacy Łukasiewicz</a:t>
            </a:r>
            <a:endParaRPr/>
          </a:p>
        </p:txBody>
      </p:sp>
      <p:sp>
        <p:nvSpPr>
          <p:cNvPr id="147" name="Google Shape;147;p15"/>
          <p:cNvSpPr txBox="1"/>
          <p:nvPr>
            <p:ph idx="1" type="body"/>
          </p:nvPr>
        </p:nvSpPr>
        <p:spPr>
          <a:xfrm>
            <a:off x="1297500" y="1567550"/>
            <a:ext cx="35163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Ignacy was the first human to use </a:t>
            </a:r>
            <a:r>
              <a:rPr lang="pl"/>
              <a:t>petroleum</a:t>
            </a:r>
            <a:r>
              <a:rPr lang="pl"/>
              <a:t> on an </a:t>
            </a:r>
            <a:r>
              <a:rPr lang="pl"/>
              <a:t>industrial</a:t>
            </a:r>
            <a:r>
              <a:rPr lang="pl"/>
              <a:t> scale.</a:t>
            </a:r>
            <a:endParaRPr/>
          </a:p>
          <a:p>
            <a:pPr indent="0" lvl="0" marL="0" rtl="0" algn="l">
              <a:spcBef>
                <a:spcPts val="1200"/>
              </a:spcBef>
              <a:spcAft>
                <a:spcPts val="0"/>
              </a:spcAft>
              <a:buNone/>
            </a:pPr>
            <a:r>
              <a:rPr lang="pl"/>
              <a:t>He is the inventor of an oil lamp.</a:t>
            </a:r>
            <a:endParaRPr/>
          </a:p>
          <a:p>
            <a:pPr indent="0" lvl="0" marL="0" rtl="0" algn="l">
              <a:spcBef>
                <a:spcPts val="1200"/>
              </a:spcBef>
              <a:spcAft>
                <a:spcPts val="0"/>
              </a:spcAft>
              <a:buNone/>
            </a:pPr>
            <a:r>
              <a:rPr lang="pl"/>
              <a:t>He fought </a:t>
            </a:r>
            <a:r>
              <a:rPr lang="pl"/>
              <a:t>homelessness </a:t>
            </a:r>
            <a:r>
              <a:rPr lang="pl"/>
              <a:t>and alcoholism.</a:t>
            </a:r>
            <a:endParaRPr/>
          </a:p>
          <a:p>
            <a:pPr indent="0" lvl="0" marL="0" rtl="0" algn="l">
              <a:spcBef>
                <a:spcPts val="1200"/>
              </a:spcBef>
              <a:spcAft>
                <a:spcPts val="1200"/>
              </a:spcAft>
              <a:buNone/>
            </a:pPr>
            <a:r>
              <a:rPr lang="pl"/>
              <a:t>He promoted the establishment of courts, the construction of roads and bridges, schools, hospitals, etc., financing many initiatives from his own pocket.</a:t>
            </a:r>
            <a:endParaRPr/>
          </a:p>
        </p:txBody>
      </p:sp>
      <p:pic>
        <p:nvPicPr>
          <p:cNvPr id="148" name="Google Shape;148;p15"/>
          <p:cNvPicPr preferRelativeResize="0"/>
          <p:nvPr/>
        </p:nvPicPr>
        <p:blipFill>
          <a:blip r:embed="rId3">
            <a:alphaModFix/>
          </a:blip>
          <a:stretch>
            <a:fillRect/>
          </a:stretch>
        </p:blipFill>
        <p:spPr>
          <a:xfrm>
            <a:off x="5647925" y="675100"/>
            <a:ext cx="2215992" cy="35308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Jan Czochralski</a:t>
            </a:r>
            <a:endParaRPr/>
          </a:p>
        </p:txBody>
      </p:sp>
      <p:sp>
        <p:nvSpPr>
          <p:cNvPr id="154" name="Google Shape;154;p16"/>
          <p:cNvSpPr txBox="1"/>
          <p:nvPr>
            <p:ph idx="1" type="body"/>
          </p:nvPr>
        </p:nvSpPr>
        <p:spPr>
          <a:xfrm>
            <a:off x="1297500" y="1567550"/>
            <a:ext cx="35217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Jan is the inventor of the commonly used method for obtaining single silicon crystals (later called the Czochralski method).</a:t>
            </a:r>
            <a:endParaRPr/>
          </a:p>
          <a:p>
            <a:pPr indent="0" lvl="0" marL="0" rtl="0" algn="l">
              <a:spcBef>
                <a:spcPts val="1200"/>
              </a:spcBef>
              <a:spcAft>
                <a:spcPts val="0"/>
              </a:spcAft>
              <a:buNone/>
            </a:pPr>
            <a:r>
              <a:rPr lang="pl"/>
              <a:t>Obtaining a single crystal involves inserting a crystal seed into the melted material and then slowly and gradually withdrawing it from the melt in a way that ensures controlled and stable crystallization on its surface.</a:t>
            </a:r>
            <a:endParaRPr/>
          </a:p>
          <a:p>
            <a:pPr indent="0" lvl="0" marL="0" rtl="0" algn="l">
              <a:spcBef>
                <a:spcPts val="1200"/>
              </a:spcBef>
              <a:spcAft>
                <a:spcPts val="1200"/>
              </a:spcAft>
              <a:buNone/>
            </a:pPr>
            <a:r>
              <a:t/>
            </a:r>
            <a:endParaRPr/>
          </a:p>
        </p:txBody>
      </p:sp>
      <p:pic>
        <p:nvPicPr>
          <p:cNvPr id="155" name="Google Shape;155;p16"/>
          <p:cNvPicPr preferRelativeResize="0"/>
          <p:nvPr/>
        </p:nvPicPr>
        <p:blipFill>
          <a:blip r:embed="rId3">
            <a:alphaModFix/>
          </a:blip>
          <a:stretch>
            <a:fillRect/>
          </a:stretch>
        </p:blipFill>
        <p:spPr>
          <a:xfrm>
            <a:off x="4952775" y="1328600"/>
            <a:ext cx="4019999" cy="213199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7"/>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Jan Szczepanik</a:t>
            </a:r>
            <a:endParaRPr/>
          </a:p>
        </p:txBody>
      </p:sp>
      <p:sp>
        <p:nvSpPr>
          <p:cNvPr id="161" name="Google Shape;161;p17"/>
          <p:cNvSpPr txBox="1"/>
          <p:nvPr>
            <p:ph idx="1" type="body"/>
          </p:nvPr>
        </p:nvSpPr>
        <p:spPr>
          <a:xfrm>
            <a:off x="1297500" y="1567550"/>
            <a:ext cx="35121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Jan Szczepanik is called: “Polish Edison”, “Austrian Edison”,  “Leonardo Da Vinci from Galicia”, “Galician Genius”.</a:t>
            </a:r>
            <a:endParaRPr/>
          </a:p>
          <a:p>
            <a:pPr indent="0" lvl="0" marL="0" rtl="0" algn="l">
              <a:spcBef>
                <a:spcPts val="1200"/>
              </a:spcBef>
              <a:spcAft>
                <a:spcPts val="0"/>
              </a:spcAft>
              <a:buNone/>
            </a:pPr>
            <a:r>
              <a:rPr lang="pl"/>
              <a:t>His most notable inventions are:</a:t>
            </a:r>
            <a:endParaRPr/>
          </a:p>
          <a:p>
            <a:pPr indent="-311150" lvl="0" marL="457200" rtl="0" algn="l">
              <a:spcBef>
                <a:spcPts val="1200"/>
              </a:spcBef>
              <a:spcAft>
                <a:spcPts val="0"/>
              </a:spcAft>
              <a:buSzPts val="1300"/>
              <a:buChar char="-"/>
            </a:pPr>
            <a:r>
              <a:rPr lang="pl"/>
              <a:t>bulletproof vest</a:t>
            </a:r>
            <a:endParaRPr/>
          </a:p>
          <a:p>
            <a:pPr indent="-311150" lvl="0" marL="457200" rtl="0" algn="l">
              <a:spcBef>
                <a:spcPts val="0"/>
              </a:spcBef>
              <a:spcAft>
                <a:spcPts val="0"/>
              </a:spcAft>
              <a:buSzPts val="1300"/>
              <a:buChar char="-"/>
            </a:pPr>
            <a:r>
              <a:rPr lang="pl"/>
              <a:t>colorful movie system</a:t>
            </a:r>
            <a:endParaRPr/>
          </a:p>
        </p:txBody>
      </p:sp>
      <p:pic>
        <p:nvPicPr>
          <p:cNvPr id="162" name="Google Shape;162;p17"/>
          <p:cNvPicPr preferRelativeResize="0"/>
          <p:nvPr/>
        </p:nvPicPr>
        <p:blipFill>
          <a:blip r:embed="rId3">
            <a:alphaModFix/>
          </a:blip>
          <a:stretch>
            <a:fillRect/>
          </a:stretch>
        </p:blipFill>
        <p:spPr>
          <a:xfrm>
            <a:off x="5244100" y="830225"/>
            <a:ext cx="3156126" cy="3530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8"/>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Stephanie Kwolek</a:t>
            </a:r>
            <a:endParaRPr/>
          </a:p>
        </p:txBody>
      </p:sp>
      <p:sp>
        <p:nvSpPr>
          <p:cNvPr id="168" name="Google Shape;168;p18"/>
          <p:cNvSpPr txBox="1"/>
          <p:nvPr>
            <p:ph idx="1" type="body"/>
          </p:nvPr>
        </p:nvSpPr>
        <p:spPr>
          <a:xfrm>
            <a:off x="1297500" y="1567550"/>
            <a:ext cx="35217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Stephanie was a</a:t>
            </a:r>
            <a:r>
              <a:rPr lang="pl"/>
              <a:t>n American of Polish descent.</a:t>
            </a:r>
            <a:endParaRPr/>
          </a:p>
          <a:p>
            <a:pPr indent="0" lvl="0" marL="0" rtl="0" algn="l">
              <a:spcBef>
                <a:spcPts val="1200"/>
              </a:spcBef>
              <a:spcAft>
                <a:spcPts val="0"/>
              </a:spcAft>
              <a:buNone/>
            </a:pPr>
            <a:r>
              <a:rPr lang="pl"/>
              <a:t>She invented an ultramodern material - Kevlar.</a:t>
            </a:r>
            <a:endParaRPr/>
          </a:p>
          <a:p>
            <a:pPr indent="0" lvl="0" marL="0" rtl="0" algn="l">
              <a:spcBef>
                <a:spcPts val="1200"/>
              </a:spcBef>
              <a:spcAft>
                <a:spcPts val="1200"/>
              </a:spcAft>
              <a:buNone/>
            </a:pPr>
            <a:r>
              <a:rPr lang="pl"/>
              <a:t>Kevlar is used in bulletproof vests, bike helmets, safety helmets, trampolines, inside of skis, tennis rackets, kayaks, parts of the armor of aircraft </a:t>
            </a:r>
            <a:r>
              <a:rPr lang="pl"/>
              <a:t>carriers and fiber optic cables.</a:t>
            </a:r>
            <a:endParaRPr/>
          </a:p>
        </p:txBody>
      </p:sp>
      <p:pic>
        <p:nvPicPr>
          <p:cNvPr id="169" name="Google Shape;169;p18"/>
          <p:cNvPicPr preferRelativeResize="0"/>
          <p:nvPr/>
        </p:nvPicPr>
        <p:blipFill>
          <a:blip r:embed="rId3">
            <a:alphaModFix/>
          </a:blip>
          <a:stretch>
            <a:fillRect/>
          </a:stretch>
        </p:blipFill>
        <p:spPr>
          <a:xfrm>
            <a:off x="4915175" y="1079425"/>
            <a:ext cx="4019998" cy="281761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9"/>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Hilary Koprowski</a:t>
            </a:r>
            <a:endParaRPr/>
          </a:p>
        </p:txBody>
      </p:sp>
      <p:sp>
        <p:nvSpPr>
          <p:cNvPr id="175" name="Google Shape;175;p19"/>
          <p:cNvSpPr txBox="1"/>
          <p:nvPr>
            <p:ph idx="1" type="body"/>
          </p:nvPr>
        </p:nvSpPr>
        <p:spPr>
          <a:xfrm>
            <a:off x="1297500" y="1567550"/>
            <a:ext cx="35262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Hilary Koprowski was a doctor, virologist, immunologist and a  university teacher.</a:t>
            </a:r>
            <a:endParaRPr/>
          </a:p>
          <a:p>
            <a:pPr indent="0" lvl="0" marL="0" rtl="0" algn="l">
              <a:spcBef>
                <a:spcPts val="1200"/>
              </a:spcBef>
              <a:spcAft>
                <a:spcPts val="0"/>
              </a:spcAft>
              <a:buNone/>
            </a:pPr>
            <a:r>
              <a:rPr lang="pl"/>
              <a:t>He was the first one to discover </a:t>
            </a:r>
            <a:r>
              <a:rPr lang="pl"/>
              <a:t>an effective vaccine against the polio virus.</a:t>
            </a:r>
            <a:endParaRPr/>
          </a:p>
          <a:p>
            <a:pPr indent="0" lvl="0" marL="0" rtl="0" algn="l">
              <a:spcBef>
                <a:spcPts val="1200"/>
              </a:spcBef>
              <a:spcAft>
                <a:spcPts val="0"/>
              </a:spcAft>
              <a:buNone/>
            </a:pPr>
            <a:r>
              <a:rPr lang="pl"/>
              <a:t>Knight of the Order of the White Eagle </a:t>
            </a:r>
            <a:endParaRPr/>
          </a:p>
          <a:p>
            <a:pPr indent="0" lvl="0" marL="0" rtl="0" algn="l">
              <a:spcBef>
                <a:spcPts val="1200"/>
              </a:spcBef>
              <a:spcAft>
                <a:spcPts val="1200"/>
              </a:spcAft>
              <a:buNone/>
            </a:pPr>
            <a:r>
              <a:rPr lang="pl"/>
              <a:t>(The oldest and highest state decoration of the Republic of Poland, awarded for outstanding civil and military services for the benefit of the Republic of Poland, both in times of peace and war.)</a:t>
            </a:r>
            <a:endParaRPr/>
          </a:p>
        </p:txBody>
      </p:sp>
      <p:pic>
        <p:nvPicPr>
          <p:cNvPr id="176" name="Google Shape;176;p19"/>
          <p:cNvPicPr preferRelativeResize="0"/>
          <p:nvPr/>
        </p:nvPicPr>
        <p:blipFill>
          <a:blip r:embed="rId3">
            <a:alphaModFix/>
          </a:blip>
          <a:stretch>
            <a:fillRect/>
          </a:stretch>
        </p:blipFill>
        <p:spPr>
          <a:xfrm>
            <a:off x="4952575" y="637475"/>
            <a:ext cx="4015500" cy="2450652"/>
          </a:xfrm>
          <a:prstGeom prst="rect">
            <a:avLst/>
          </a:prstGeom>
          <a:noFill/>
          <a:ln>
            <a:noFill/>
          </a:ln>
        </p:spPr>
      </p:pic>
      <p:sp>
        <p:nvSpPr>
          <p:cNvPr id="177" name="Google Shape;177;p19"/>
          <p:cNvSpPr txBox="1"/>
          <p:nvPr/>
        </p:nvSpPr>
        <p:spPr>
          <a:xfrm>
            <a:off x="5463200" y="3291100"/>
            <a:ext cx="2233200" cy="7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pl" sz="1300">
                <a:solidFill>
                  <a:schemeClr val="lt1"/>
                </a:solidFill>
                <a:latin typeface="Lato"/>
                <a:ea typeface="Lato"/>
                <a:cs typeface="Lato"/>
                <a:sym typeface="Lato"/>
              </a:rPr>
              <a:t>People with polio were kept in this “Iron Lung”</a:t>
            </a:r>
            <a:endParaRPr sz="1300">
              <a:solidFill>
                <a:schemeClr val="lt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0"/>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Henryk Magnuski</a:t>
            </a:r>
            <a:endParaRPr/>
          </a:p>
        </p:txBody>
      </p:sp>
      <p:sp>
        <p:nvSpPr>
          <p:cNvPr id="183" name="Google Shape;183;p20"/>
          <p:cNvSpPr txBox="1"/>
          <p:nvPr>
            <p:ph idx="1" type="body"/>
          </p:nvPr>
        </p:nvSpPr>
        <p:spPr>
          <a:xfrm>
            <a:off x="1297500" y="1567550"/>
            <a:ext cx="3540300" cy="291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pl"/>
              <a:t>Henryk was the c</a:t>
            </a:r>
            <a:r>
              <a:rPr lang="pl"/>
              <a:t>hief designer of the first portable radio (walkie-talkie).</a:t>
            </a:r>
            <a:endParaRPr/>
          </a:p>
          <a:p>
            <a:pPr indent="0" lvl="0" marL="0" rtl="0" algn="l">
              <a:spcBef>
                <a:spcPts val="1200"/>
              </a:spcBef>
              <a:spcAft>
                <a:spcPts val="1200"/>
              </a:spcAft>
              <a:buNone/>
            </a:pPr>
            <a:r>
              <a:rPr lang="pl"/>
              <a:t>While working for Motorola he designed a motorola SCR - 300          (The world's first backpack radio with a manually selectable FM frequency[1] was designed during World War II. The radio was widely used by American forces in Europe and during the Pacific battles against the Japanese, popularly known as the walkie-talkie.)</a:t>
            </a:r>
            <a:endParaRPr/>
          </a:p>
        </p:txBody>
      </p:sp>
      <p:pic>
        <p:nvPicPr>
          <p:cNvPr id="184" name="Google Shape;184;p20"/>
          <p:cNvPicPr preferRelativeResize="0"/>
          <p:nvPr/>
        </p:nvPicPr>
        <p:blipFill>
          <a:blip r:embed="rId3">
            <a:alphaModFix/>
          </a:blip>
          <a:stretch>
            <a:fillRect/>
          </a:stretch>
        </p:blipFill>
        <p:spPr>
          <a:xfrm>
            <a:off x="4985500" y="1347400"/>
            <a:ext cx="4001399" cy="226572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1"/>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pl"/>
              <a:t>Thank you for your attention.</a:t>
            </a:r>
            <a:endParaRPr/>
          </a:p>
        </p:txBody>
      </p:sp>
      <p:sp>
        <p:nvSpPr>
          <p:cNvPr id="190" name="Google Shape;190;p21"/>
          <p:cNvSpPr txBox="1"/>
          <p:nvPr/>
        </p:nvSpPr>
        <p:spPr>
          <a:xfrm>
            <a:off x="1438675" y="3845875"/>
            <a:ext cx="2708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pl" sz="1300">
                <a:solidFill>
                  <a:schemeClr val="lt1"/>
                </a:solidFill>
                <a:latin typeface="Lato"/>
                <a:ea typeface="Lato"/>
                <a:cs typeface="Lato"/>
                <a:sym typeface="Lato"/>
              </a:rPr>
              <a:t>Kacper Szestowicki</a:t>
            </a:r>
            <a:endParaRPr sz="1300">
              <a:solidFill>
                <a:schemeClr val="lt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