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Proxima Nova"/>
      <p:regular r:id="rId21"/>
      <p:bold r:id="rId22"/>
      <p:italic r:id="rId23"/>
      <p:boldItalic r:id="rId24"/>
    </p:embeddedFont>
    <p:embeddedFont>
      <p:font typeface="Roboto Mono"/>
      <p:regular r:id="rId25"/>
      <p:bold r:id="rId26"/>
      <p:italic r:id="rId27"/>
      <p:boldItalic r:id="rId28"/>
    </p:embeddedFont>
    <p:embeddedFont>
      <p:font typeface="Alfa Slab One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ono-bold.fntdata"/><Relationship Id="rId25" Type="http://schemas.openxmlformats.org/officeDocument/2006/relationships/font" Target="fonts/RobotoMono-regular.fntdata"/><Relationship Id="rId28" Type="http://schemas.openxmlformats.org/officeDocument/2006/relationships/font" Target="fonts/RobotoMono-boldItalic.fntdata"/><Relationship Id="rId27" Type="http://schemas.openxmlformats.org/officeDocument/2006/relationships/font" Target="fonts/RobotoMon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lfaSlabO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a76fa399eb_0_149:notes"/>
          <p:cNvSpPr txBox="1"/>
          <p:nvPr>
            <p:ph idx="1" type="body"/>
          </p:nvPr>
        </p:nvSpPr>
        <p:spPr>
          <a:xfrm>
            <a:off x="2286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a76fa399e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a76fa399e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a80e719918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a80e719918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76fa399eb_0_37:notes"/>
          <p:cNvSpPr txBox="1"/>
          <p:nvPr>
            <p:ph idx="1" type="body"/>
          </p:nvPr>
        </p:nvSpPr>
        <p:spPr>
          <a:xfrm>
            <a:off x="2286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a76fa399eb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a76fa399eb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a76fa399eb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a76fa399eb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76fa399eb_4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a76fa399eb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a76fa399eb_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a76fa399eb_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a806839f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a806839f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a806839f9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a806839f9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806839f94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a806839f94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a80e719918_3_18:notes"/>
          <p:cNvSpPr txBox="1"/>
          <p:nvPr>
            <p:ph idx="1" type="body"/>
          </p:nvPr>
        </p:nvSpPr>
        <p:spPr>
          <a:xfrm>
            <a:off x="2286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a806839f94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a806839f9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806839f9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a806839f9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Slide 1_1_1_TITLEANDBULLETS_A">
  <p:cSld name="TITLE_AND_BODY_2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>
            <p:ph idx="2" type="pic"/>
          </p:nvPr>
        </p:nvSpPr>
        <p:spPr>
          <a:xfrm>
            <a:off x="3996000" y="0"/>
            <a:ext cx="5148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3"/>
          <p:cNvSpPr txBox="1"/>
          <p:nvPr>
            <p:ph type="title"/>
          </p:nvPr>
        </p:nvSpPr>
        <p:spPr>
          <a:xfrm>
            <a:off x="327575" y="340500"/>
            <a:ext cx="3548100" cy="109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27575" y="1616646"/>
            <a:ext cx="3548100" cy="32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Slide 1_1_1_TITLEANDBULLETS_G">
  <p:cSld name="TITLE_AND_BODY_2_1_1_1_1_1_1_1_1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>
            <p:ph idx="2" type="pic"/>
          </p:nvPr>
        </p:nvSpPr>
        <p:spPr>
          <a:xfrm>
            <a:off x="507438" y="1534500"/>
            <a:ext cx="3090600" cy="309060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507450" y="331400"/>
            <a:ext cx="8129100" cy="7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854182" y="1519301"/>
            <a:ext cx="4782300" cy="30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Slide 1_1_1_TITLEANDBULLETS_J">
  <p:cSld name="TITLE_AND_BODY_2_1_1_1_1_1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/>
          <p:nvPr>
            <p:ph idx="2" type="pic"/>
          </p:nvPr>
        </p:nvSpPr>
        <p:spPr>
          <a:xfrm>
            <a:off x="457200" y="1519300"/>
            <a:ext cx="3090600" cy="30906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62" name="Google Shape;62;p15"/>
          <p:cNvSpPr txBox="1"/>
          <p:nvPr>
            <p:ph type="title"/>
          </p:nvPr>
        </p:nvSpPr>
        <p:spPr>
          <a:xfrm>
            <a:off x="507450" y="331400"/>
            <a:ext cx="8129100" cy="7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3854182" y="1519301"/>
            <a:ext cx="4782300" cy="30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E46962"/>
          </p15:clr>
        </p15:guide>
        <p15:guide id="2" orient="horz" pos="288">
          <p15:clr>
            <a:srgbClr val="E46962"/>
          </p15:clr>
        </p15:guide>
        <p15:guide id="3" orient="horz" pos="288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mc:AlternateContent>
    <mc:Choice Requires="p14">
      <p:transition spd="slow" p14:dur="15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38.png"/><Relationship Id="rId9" Type="http://schemas.openxmlformats.org/officeDocument/2006/relationships/image" Target="../media/image29.png"/><Relationship Id="rId5" Type="http://schemas.openxmlformats.org/officeDocument/2006/relationships/image" Target="../media/image62.png"/><Relationship Id="rId6" Type="http://schemas.openxmlformats.org/officeDocument/2006/relationships/image" Target="../media/image14.png"/><Relationship Id="rId7" Type="http://schemas.openxmlformats.org/officeDocument/2006/relationships/image" Target="../media/image19.png"/><Relationship Id="rId8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40.png"/><Relationship Id="rId6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3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Relationship Id="rId6" Type="http://schemas.openxmlformats.org/officeDocument/2006/relationships/image" Target="../media/image6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rgbClr val="00FF00"/>
                </a:solidFill>
              </a:rPr>
              <a:t>Global Citizenship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69" name="Google Shape;69;p1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u="sng">
                <a:solidFill>
                  <a:srgbClr val="FF0000"/>
                </a:solidFill>
                <a:highlight>
                  <a:srgbClr val="FFFFFF"/>
                </a:highlight>
              </a:rPr>
              <a:t>Global citizenship is the understanding that one's identity and responsibilities extend beyond national borders to encompass the entire human community and the planet.</a:t>
            </a:r>
            <a:endParaRPr b="1" i="1" u="sng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27575" y="177400"/>
            <a:ext cx="3548100" cy="109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/>
              <a:t>How to become a global citizen?</a:t>
            </a:r>
            <a:endParaRPr b="1" i="1"/>
          </a:p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27575" y="1616646"/>
            <a:ext cx="3548100" cy="328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pl" sz="1665">
                <a:solidFill>
                  <a:srgbClr val="0000FF"/>
                </a:solidFill>
              </a:rPr>
              <a:t>Educate yourself about global issues and world cultures</a:t>
            </a:r>
            <a:endParaRPr b="1" sz="1665">
              <a:solidFill>
                <a:srgbClr val="0000FF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pl" sz="1665">
                <a:solidFill>
                  <a:srgbClr val="0000FF"/>
                </a:solidFill>
              </a:rPr>
              <a:t>Develop respect for diversity and other perspectives</a:t>
            </a:r>
            <a:endParaRPr b="1" sz="1665">
              <a:solidFill>
                <a:srgbClr val="0000FF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pl" sz="1665">
                <a:solidFill>
                  <a:srgbClr val="0000FF"/>
                </a:solidFill>
              </a:rPr>
              <a:t>Engage in volunteering and activities for the planet</a:t>
            </a:r>
            <a:endParaRPr b="1" sz="1665">
              <a:solidFill>
                <a:srgbClr val="0000FF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018"/>
              <a:buNone/>
            </a:pPr>
            <a:r>
              <a:rPr b="1" lang="pl" sz="1665">
                <a:solidFill>
                  <a:srgbClr val="0000FF"/>
                </a:solidFill>
              </a:rPr>
              <a:t>Choose responsible consumption and support fair trade</a:t>
            </a:r>
            <a:endParaRPr b="1" sz="1665">
              <a:solidFill>
                <a:srgbClr val="0000FF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018"/>
              <a:buNone/>
            </a:pPr>
            <a:r>
              <a:rPr b="1" lang="pl" sz="1665">
                <a:solidFill>
                  <a:srgbClr val="0000FF"/>
                </a:solidFill>
              </a:rPr>
              <a:t>Follow current world events and be aware</a:t>
            </a:r>
            <a:endParaRPr b="1" sz="1665">
              <a:solidFill>
                <a:srgbClr val="0000FF"/>
              </a:solidFill>
            </a:endParaRPr>
          </a:p>
        </p:txBody>
      </p:sp>
      <p:pic>
        <p:nvPicPr>
          <p:cNvPr id="75" name="Google Shape;75;p17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6000" y="0"/>
            <a:ext cx="514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200">
                <a:solidFill>
                  <a:srgbClr val="000000"/>
                </a:solidFill>
              </a:rPr>
              <a:t>Globalization and Me: My Role in the Global Community.</a:t>
            </a:r>
            <a:endParaRPr b="1" sz="2700" u="sng">
              <a:solidFill>
                <a:srgbClr val="000000"/>
              </a:solidFill>
            </a:endParaRPr>
          </a:p>
        </p:txBody>
      </p:sp>
      <p:sp>
        <p:nvSpPr>
          <p:cNvPr id="81" name="Google Shape;8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MY CONNECTION: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I am simultaneously a citizen of a country (Poland) and the world.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My choices (e.g., what I buy, what I eat) connect me with people on every continent.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Global problems (like climate change) are my problems.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MY RESPONSIBILITY: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Understand: Learn about other cultures and global challenges.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Respect: Act with empathy and tolerance toward diversity.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</a:rPr>
              <a:t>Act: Implement small, sustainable changes in your daily life.</a:t>
            </a:r>
            <a:endParaRPr b="1">
              <a:solidFill>
                <a:srgbClr val="00000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361875" y="445025"/>
            <a:ext cx="641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Global Citizen attitude develops:</a:t>
            </a:r>
            <a:endParaRPr sz="3200"/>
          </a:p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Intercultural empathy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Critical thinking and openness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ability to cooperate in a diverse environment</a:t>
            </a:r>
            <a:endParaRPr b="1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6638" y="1017713"/>
            <a:ext cx="2905125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5663" y="3223400"/>
            <a:ext cx="250507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507450" y="331400"/>
            <a:ext cx="8129100" cy="7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Who is a global citizen?</a:t>
            </a:r>
            <a:endParaRPr/>
          </a:p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854182" y="1519301"/>
            <a:ext cx="4782300" cy="30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l" sz="2400"/>
              <a:t>A global citizen is a world-aware person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l" sz="2400"/>
              <a:t>Understands global problems and acts responsibly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l" sz="2400"/>
              <a:t>Engages in creating a better, sustainable future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pl" sz="2400"/>
              <a:t>Accepts and respects the diversity of other cultures</a:t>
            </a:r>
            <a:endParaRPr b="1" sz="2400"/>
          </a:p>
        </p:txBody>
      </p:sp>
      <p:pic>
        <p:nvPicPr>
          <p:cNvPr id="95" name="Google Shape;95;p20"/>
          <p:cNvPicPr preferRelativeResize="0"/>
          <p:nvPr>
            <p:ph idx="2" type="pic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438" y="1534500"/>
            <a:ext cx="3090600" cy="309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1622400" y="97050"/>
            <a:ext cx="720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🌍 What does global citizenship mean?</a:t>
            </a:r>
            <a:endParaRPr sz="2900"/>
          </a:p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11700" y="1152475"/>
            <a:ext cx="8520600" cy="1831500"/>
          </a:xfrm>
          <a:prstGeom prst="rect">
            <a:avLst/>
          </a:prstGeom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350">
                <a:solidFill>
                  <a:srgbClr val="FF0000"/>
                </a:solidFill>
              </a:rPr>
              <a:t>Awareness: Understanding global problems, such as climate change, poverty, inequality, human rights, or cultural diversity.</a:t>
            </a:r>
            <a:endParaRPr b="1" sz="1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50">
                <a:solidFill>
                  <a:srgbClr val="FF0000"/>
                </a:solidFill>
              </a:rPr>
              <a:t>Responsibility: Noticing that our actions influence the world – socially, economically, and environmentally.</a:t>
            </a:r>
            <a:endParaRPr b="1" sz="1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50">
                <a:solidFill>
                  <a:srgbClr val="FF0000"/>
                </a:solidFill>
              </a:rPr>
              <a:t>Engagement: Participation in actions for sustainable development, peace, and justice – locally and globally.</a:t>
            </a:r>
            <a:endParaRPr b="1" sz="135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1350">
                <a:solidFill>
                  <a:srgbClr val="FF0000"/>
                </a:solidFill>
              </a:rPr>
              <a:t>Respect: Appreciating and accepting diverse cultures, perspectives, and ways of life.</a:t>
            </a:r>
            <a:endParaRPr b="1" sz="1350">
              <a:solidFill>
                <a:srgbClr val="FF0000"/>
              </a:solidFill>
            </a:endParaRPr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500" y="2983875"/>
            <a:ext cx="2870800" cy="138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6300" y="2983872"/>
            <a:ext cx="2714625" cy="13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0925" y="2983875"/>
            <a:ext cx="2461500" cy="13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1089600" y="216650"/>
            <a:ext cx="7427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🧭 Examples of global citizenship in practice</a:t>
            </a:r>
            <a:endParaRPr/>
          </a:p>
        </p:txBody>
      </p:sp>
      <p:sp>
        <p:nvSpPr>
          <p:cNvPr id="110" name="Google Shape;11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rgbClr val="FF0000"/>
                </a:solidFill>
              </a:rPr>
              <a:t>Choosing fair trade products and responsible consumption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rgbClr val="FF0000"/>
                </a:solidFill>
              </a:rPr>
              <a:t>Actions for climate protection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rgbClr val="FF0000"/>
                </a:solidFill>
              </a:rPr>
              <a:t>Local or international volunteering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rgbClr val="FF0000"/>
                </a:solidFill>
              </a:rPr>
              <a:t>Fighting discrimination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2400">
                <a:solidFill>
                  <a:srgbClr val="FF0000"/>
                </a:solidFill>
              </a:rPr>
              <a:t>Consciously following world events</a:t>
            </a:r>
            <a:endParaRPr b="1" sz="2400">
              <a:solidFill>
                <a:srgbClr val="FF0000"/>
              </a:solidFill>
            </a:endParaRPr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0425" y="1831200"/>
            <a:ext cx="2743525" cy="22144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956250" y="268323"/>
            <a:ext cx="7231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🌍 Sport connects people from all over the world</a:t>
            </a:r>
            <a:endParaRPr/>
          </a:p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b="1" lang="pl" sz="1100" u="sng">
                <a:solidFill>
                  <a:schemeClr val="dk1"/>
                </a:solidFill>
              </a:rPr>
              <a:t>Wiele inicjatyw sportowych promuje pokój i zrozumienie między narodami. Wspólne treningi, programy dla młodzieży czy międzynarodowe wydarzenia sportowe wspierają dialog i redukują napięcia społeczne</a:t>
            </a:r>
            <a:endParaRPr b="1" sz="1100" u="sng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100">
                <a:solidFill>
                  <a:schemeClr val="dk1"/>
                </a:solidFill>
              </a:rPr>
              <a:t>.</a:t>
            </a:r>
            <a:endParaRPr b="1" sz="1100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b="1" lang="pl" sz="1100" u="sng">
                <a:solidFill>
                  <a:schemeClr val="dk1"/>
                </a:solidFill>
              </a:rPr>
              <a:t>Wielu sportowców angażuje się w akcje humanitarne, kampanie ekologiczne i edukacyjne.</a:t>
            </a:r>
            <a:br>
              <a:rPr b="1" lang="pl" sz="1100" u="sng">
                <a:solidFill>
                  <a:schemeClr val="dk1"/>
                </a:solidFill>
              </a:rPr>
            </a:br>
            <a:r>
              <a:rPr b="1" lang="pl" sz="1100" u="sng">
                <a:solidFill>
                  <a:schemeClr val="dk1"/>
                </a:solidFill>
              </a:rPr>
              <a:t> W ten sposób promują globalną odpowiedzialność i inspirują innych do działania.</a:t>
            </a:r>
            <a:endParaRPr b="1" sz="1100" u="sng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03500"/>
            <a:ext cx="2144400" cy="21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8488" y="3103500"/>
            <a:ext cx="2209800" cy="21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0625" y="3084438"/>
            <a:ext cx="1914525" cy="2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40175" y="1427425"/>
            <a:ext cx="2261850" cy="1580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22" name="Google Shape;12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3200" y="3268650"/>
            <a:ext cx="2209800" cy="19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995400" y="156600"/>
            <a:ext cx="7601400" cy="7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🌍Clash Royale and global citizenship🌍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535800" y="1146150"/>
            <a:ext cx="8520600" cy="36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300">
                <a:solidFill>
                  <a:srgbClr val="980000"/>
                </a:solidFill>
                <a:highlight>
                  <a:srgbClr val="FFFFFF"/>
                </a:highlight>
              </a:rPr>
              <a:t>A game that connects players from all over the world</a:t>
            </a:r>
            <a:endParaRPr b="1" sz="130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>
                <a:solidFill>
                  <a:srgbClr val="980000"/>
                </a:solidFill>
                <a:highlight>
                  <a:srgbClr val="FFFFFF"/>
                </a:highlight>
              </a:rPr>
              <a:t>Clash Royale is a global community — players from different countries compete and cooperate in the same environment. This shows that the digital world can connect people across borders, similar to the idea of global citizenship.</a:t>
            </a:r>
            <a:endParaRPr b="1" sz="130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300">
                <a:solidFill>
                  <a:srgbClr val="980000"/>
                </a:solidFill>
                <a:highlight>
                  <a:srgbClr val="FFFFFF"/>
                </a:highlight>
              </a:rPr>
              <a:t>🧠 2. Respect and fair play</a:t>
            </a:r>
            <a:endParaRPr b="1" sz="1300">
              <a:solidFill>
                <a:srgbClr val="98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1300">
                <a:solidFill>
                  <a:srgbClr val="980000"/>
                </a:solidFill>
                <a:highlight>
                  <a:srgbClr val="FFFFFF"/>
                </a:highlight>
              </a:rPr>
              <a:t>Clash Royale is a competition, but based on the principles of fair play. The game culture teaches respect for the opponent, patience, and the ability to deal with defeat — these are important traits not only in games but also in the global community.</a:t>
            </a:r>
            <a:endParaRPr b="1" sz="1300">
              <a:solidFill>
                <a:srgbClr val="980000"/>
              </a:solidFill>
              <a:highlight>
                <a:srgbClr val="FFFFFF"/>
              </a:highlight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3075" y="3364476"/>
            <a:ext cx="1970650" cy="1619675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dashDot"/>
            <a:round/>
            <a:headEnd len="sm" w="sm" type="none"/>
            <a:tailEnd len="sm" w="sm" type="none"/>
          </a:ln>
        </p:spPr>
      </p:pic>
      <p:pic>
        <p:nvPicPr>
          <p:cNvPr id="130" name="Google Shape;13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4450" y="3364475"/>
            <a:ext cx="2143125" cy="18634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Dot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5"/>
          <p:cNvSpPr txBox="1"/>
          <p:nvPr>
            <p:ph type="title"/>
          </p:nvPr>
        </p:nvSpPr>
        <p:spPr>
          <a:xfrm>
            <a:off x="1361400" y="97050"/>
            <a:ext cx="747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Examples of global citizens' actions</a:t>
            </a:r>
            <a:endParaRPr/>
          </a:p>
        </p:txBody>
      </p:sp>
      <p:sp>
        <p:nvSpPr>
          <p:cNvPr id="136" name="Google Shape;13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  <a:t>Wspieranie organizacji międzynarodowych (np. UNICEF, Greenpeace).</a:t>
            </a:r>
            <a:b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</a:b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  <a:t>Udział w projektach ekologicznych i wolontariacie.</a:t>
            </a:r>
            <a:b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</a:b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  <a:t>Edukacja międzykulturowa i przeciwdziałanie dyskryminacji.</a:t>
            </a:r>
            <a:b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</a:b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  <a:t>Świadome wybory konsumenckie (eko-produkty).</a:t>
            </a:r>
            <a:b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</a:b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b="1" lang="pl">
                <a:solidFill>
                  <a:srgbClr val="000000"/>
                </a:solidFill>
                <a:highlight>
                  <a:srgbClr val="4A86E8"/>
                </a:highlight>
              </a:rPr>
              <a:t>Tworzenie lub wspieranie kampanii społecznych.</a:t>
            </a: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  <a:highlight>
                <a:srgbClr val="4A86E8"/>
              </a:highlight>
            </a:endParaRPr>
          </a:p>
        </p:txBody>
      </p:sp>
      <p:pic>
        <p:nvPicPr>
          <p:cNvPr id="137" name="Google Shape;13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4725" y="3079963"/>
            <a:ext cx="2438400" cy="187642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type="title"/>
          </p:nvPr>
        </p:nvSpPr>
        <p:spPr>
          <a:xfrm>
            <a:off x="311700" y="466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role of technology in global citizenship</a:t>
            </a:r>
            <a:endParaRPr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11700" y="1039475"/>
            <a:ext cx="8520600" cy="24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FF"/>
              </a:buClr>
              <a:buSzPts val="1300"/>
              <a:buFont typeface="Roboto Mono"/>
              <a:buChar char="●"/>
            </a:pPr>
            <a: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Internet ułatwia dostęp do informacji i edukacji.</a:t>
            </a:r>
            <a:b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Font typeface="Roboto Mono"/>
              <a:buChar char="●"/>
            </a:pPr>
            <a: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Media społecznościowe pozwalają organizować globalne akcje i protesty.</a:t>
            </a:r>
            <a:b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Font typeface="Roboto Mono"/>
              <a:buChar char="●"/>
            </a:pPr>
            <a: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Technologia sprzyja współpracy międzynarodowej (projekty online, zdalne wolontariaty).</a:t>
            </a:r>
            <a:b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300"/>
              <a:buFont typeface="Roboto Mono"/>
              <a:buChar char="●"/>
            </a:pPr>
            <a: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Jednocześnie wymaga świadomego korzystania — przeciwdziałania fake newsom i cyberprzemocy.</a:t>
            </a:r>
            <a:br>
              <a:rPr b="1" lang="pl" sz="1300" u="sng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300" u="sng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4400" y="3701575"/>
            <a:ext cx="966625" cy="15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9525" y="3538475"/>
            <a:ext cx="1264475" cy="173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5050" y="3581950"/>
            <a:ext cx="1264475" cy="170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50575" y="3581975"/>
            <a:ext cx="1264475" cy="170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10500" y="3663500"/>
            <a:ext cx="1182050" cy="1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11025" y="3663513"/>
            <a:ext cx="1099475" cy="1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44924" y="3705650"/>
            <a:ext cx="1099475" cy="153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05600" y="3714075"/>
            <a:ext cx="1182050" cy="14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14:gallery dir="l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>
            <a:off x="1578925" y="445025"/>
            <a:ext cx="725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future of global citizenship</a:t>
            </a:r>
            <a:endParaRPr/>
          </a:p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700">
                <a:solidFill>
                  <a:schemeClr val="dk1"/>
                </a:solidFill>
              </a:rPr>
              <a:t>Increasing role of digital and ecological education.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700">
                <a:solidFill>
                  <a:schemeClr val="dk1"/>
                </a:solidFill>
              </a:rPr>
              <a:t>Migration and global connections will increase.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1700">
                <a:solidFill>
                  <a:schemeClr val="dk1"/>
                </a:solidFill>
              </a:rPr>
              <a:t>Growing importance of international cooperation.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1700">
                <a:solidFill>
                  <a:schemeClr val="dk1"/>
                </a:solidFill>
              </a:rPr>
              <a:t>The younger generation will be key in shaping global values and policies.</a:t>
            </a:r>
            <a:endParaRPr b="1" sz="1700">
              <a:solidFill>
                <a:schemeClr val="dk1"/>
              </a:solidFill>
            </a:endParaRPr>
          </a:p>
        </p:txBody>
      </p:sp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425" y="3313425"/>
            <a:ext cx="2753350" cy="17430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9075" y="1929075"/>
            <a:ext cx="2156575" cy="31274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pic>
      <p:pic>
        <p:nvPicPr>
          <p:cNvPr id="160" name="Google Shape;16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0638" y="3364475"/>
            <a:ext cx="2370575" cy="1692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lgDash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/>
        </p:nvSpPr>
        <p:spPr>
          <a:xfrm flipH="1">
            <a:off x="-1368050" y="133950"/>
            <a:ext cx="63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accent3"/>
              </a:solidFill>
              <a:latin typeface="Alfa Slab One"/>
              <a:ea typeface="Alfa Slab One"/>
              <a:cs typeface="Alfa Slab One"/>
              <a:sym typeface="Alfa Slab One"/>
            </a:endParaRPr>
          </a:p>
        </p:txBody>
      </p:sp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59500" y="174199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11900" y="175723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164300" y="177247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16700" y="178771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69100" y="180295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21500" y="181819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73900" y="1833432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483638" y="19483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36038" y="1963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88438" y="197881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40838" y="19940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093238" y="200929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45638" y="20245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8038" y="20397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50438" y="205501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02838" y="20702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074438" y="220741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26838" y="22226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79238" y="223789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31638" y="22531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84038" y="22683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36438" y="228361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988838" y="22988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41238" y="231409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93638" y="23293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46038" y="2344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98438" y="235981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750838" y="237505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903238" y="239029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55638" y="24055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08038" y="242077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8429675" y="4180050"/>
            <a:ext cx="57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2600" lIns="122600" spcFirstLastPara="1" rIns="122600" wrap="square" tIns="122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4713">
                <a:solidFill>
                  <a:srgbClr val="5D85A1"/>
                </a:solidFill>
                <a:highlight>
                  <a:srgbClr val="5E85A4"/>
                </a:highlight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endParaRPr sz="4713">
              <a:solidFill>
                <a:srgbClr val="5D85A1"/>
              </a:solidFill>
              <a:highlight>
                <a:srgbClr val="5E85A4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100075" y="4826550"/>
            <a:ext cx="9135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hubert to pała💣💣</a:t>
            </a:r>
            <a:endParaRPr sz="9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8" name="Google Shape;198;p28" title="ClipWindowsGIF.gi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67700" y="4567200"/>
            <a:ext cx="576300" cy="5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3485850" y="453343"/>
            <a:ext cx="217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Summary</a:t>
            </a:r>
            <a:endParaRPr/>
          </a:p>
        </p:txBody>
      </p:sp>
      <p:sp>
        <p:nvSpPr>
          <p:cNvPr id="204" name="Google Shape;20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chemeClr val="dk1"/>
                </a:solidFill>
              </a:rPr>
              <a:t>Global citizenship is a conscious, responsible approach to the world.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pl" sz="2400">
                <a:solidFill>
                  <a:schemeClr val="dk1"/>
                </a:solidFill>
              </a:rPr>
              <a:t>Each of us has an impact on the global future.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2400">
                <a:solidFill>
                  <a:schemeClr val="dk1"/>
                </a:solidFill>
              </a:rPr>
              <a:t>Empathy, cooperation, and education are key.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815475" y="1389175"/>
            <a:ext cx="633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>
            <p:ph type="title"/>
          </p:nvPr>
        </p:nvSpPr>
        <p:spPr>
          <a:xfrm>
            <a:off x="1624350" y="908741"/>
            <a:ext cx="5895300" cy="6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>
                <a:highlight>
                  <a:srgbClr val="FFFFFF"/>
                </a:highlight>
              </a:rPr>
              <a:t>Thank you for watching</a:t>
            </a:r>
            <a:endParaRPr b="1" i="1">
              <a:highlight>
                <a:srgbClr val="FFFFFF"/>
              </a:highlight>
            </a:endParaRPr>
          </a:p>
        </p:txBody>
      </p:sp>
      <p:sp>
        <p:nvSpPr>
          <p:cNvPr id="211" name="Google Shape;211;p30"/>
          <p:cNvSpPr txBox="1"/>
          <p:nvPr>
            <p:ph idx="1" type="body"/>
          </p:nvPr>
        </p:nvSpPr>
        <p:spPr>
          <a:xfrm>
            <a:off x="771525" y="2571750"/>
            <a:ext cx="8060700" cy="210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2600" u="sng">
                <a:solidFill>
                  <a:schemeClr val="dk1"/>
                </a:solidFill>
              </a:rPr>
              <a:t>We hope we have encouraged you to implement at least some of the elements mentioned in this presentation and encourage you to try!</a:t>
            </a:r>
            <a:endParaRPr b="1" sz="2600" u="sng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pl" sz="2600" u="sng">
                <a:solidFill>
                  <a:schemeClr val="dk1"/>
                </a:solidFill>
              </a:rPr>
              <a:t>THANK YOU!!!</a:t>
            </a:r>
            <a:endParaRPr b="1" sz="2600" u="sng">
              <a:solidFill>
                <a:schemeClr val="dk1"/>
              </a:solidFill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6312327" y="4680150"/>
            <a:ext cx="2958000" cy="5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3100">
                <a:solidFill>
                  <a:srgbClr val="FFFFFF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DZIĘKUJEMY !!!</a:t>
            </a:r>
            <a:endParaRPr sz="3100">
              <a:solidFill>
                <a:srgbClr val="FFFFFF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454489" y="2091049"/>
            <a:ext cx="8240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7080600" y="0"/>
            <a:ext cx="2063400" cy="12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Stworzone przez: 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Szymon Czerwinski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Jan Kretowicz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Franciszek Kamiński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Bartosz Borkułak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l" sz="1100" u="sng">
                <a:latin typeface="Proxima Nova"/>
                <a:ea typeface="Proxima Nova"/>
                <a:cs typeface="Proxima Nova"/>
                <a:sym typeface="Proxima Nova"/>
              </a:rPr>
              <a:t>Vladimir Cwirko</a:t>
            </a:r>
            <a:endParaRPr b="1" i="1" sz="1100" u="sng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