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embeddedFontLst>
    <p:embeddedFont>
      <p:font typeface="Amatic SC" panose="020B0604020202020204" charset="-79"/>
      <p:regular r:id="rId9"/>
      <p:bold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8" d="100"/>
          <a:sy n="118" d="100"/>
        </p:scale>
        <p:origin x="182" y="101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3251326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9461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a9d5fbbb12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a9d5fbbb12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993111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a9d5fbbb1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a9d5fbbb12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8219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a9d5fbbb12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a9d5fbbb12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48612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aa1e9eacfd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aa1e9eacfd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1425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aa1e9eacfd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aa1e9eacfd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7708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00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0" y="1243350"/>
            <a:ext cx="9144000" cy="2198700"/>
          </a:xfrm>
          <a:prstGeom prst="rect">
            <a:avLst/>
          </a:prstGeom>
          <a:solidFill>
            <a:schemeClr val="accent5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3700">
                <a:latin typeface="Amatic SC"/>
                <a:ea typeface="Amatic SC"/>
                <a:cs typeface="Amatic SC"/>
                <a:sym typeface="Amatic SC"/>
              </a:rPr>
              <a:t>global citizenship</a:t>
            </a:r>
            <a:endParaRPr sz="137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 flipH="1">
            <a:off x="9580374" y="3442150"/>
            <a:ext cx="510300" cy="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25" y="73700"/>
            <a:ext cx="2348550" cy="156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30450" y="0"/>
            <a:ext cx="2138450" cy="1615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 flipH="1">
            <a:off x="9667775" y="445025"/>
            <a:ext cx="202800" cy="3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4760400"/>
          </a:xfrm>
          <a:prstGeom prst="rect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/>
              <a:t>	</a:t>
            </a:r>
            <a:r>
              <a:rPr lang="pl" sz="2900">
                <a:solidFill>
                  <a:schemeClr val="dk1"/>
                </a:solidFill>
              </a:rPr>
              <a:t>Global citizenship is the idea that one’s identity transcends geography or political borders and that responsibilities or right are derived from membership in a broader class of 	“humanity”.It does not mean a legal status like national 	citizenship,but rather a mindset and awareness. </a:t>
            </a:r>
            <a:endParaRPr sz="2200">
              <a:solidFill>
                <a:schemeClr val="dk1"/>
              </a:solidFill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3425" y="2571750"/>
            <a:ext cx="1933295" cy="218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23728" y="2947750"/>
            <a:ext cx="2296650" cy="229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 flipH="1">
            <a:off x="9938150" y="445025"/>
            <a:ext cx="112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311700" y="225100"/>
            <a:ext cx="8520600" cy="442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800">
                <a:solidFill>
                  <a:srgbClr val="00FF00"/>
                </a:solidFill>
              </a:rPr>
              <a:t>KEY  CONCEPTS :</a:t>
            </a:r>
            <a:endParaRPr sz="2800">
              <a:solidFill>
                <a:srgbClr val="00FF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pl" sz="2800">
                <a:solidFill>
                  <a:srgbClr val="00FF00"/>
                </a:solidFill>
              </a:rPr>
              <a:t>&gt; Interconnectedness: Understanding that local actions can have global consequences and that we are all linked socially,economically,and environmentally.</a:t>
            </a:r>
            <a:endParaRPr sz="2800">
              <a:solidFill>
                <a:srgbClr val="00FF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pl" sz="2800">
                <a:solidFill>
                  <a:srgbClr val="00FF00"/>
                </a:solidFill>
              </a:rPr>
              <a:t>&gt;Responsibility: A sense of duty to work towards a more peaceful, sustainable ,and fair world ,addressing issues like climate change and inequality.</a:t>
            </a:r>
            <a:endParaRPr sz="2800">
              <a:solidFill>
                <a:srgbClr val="00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xfrm rot="10800000">
            <a:off x="9217575" y="-56275"/>
            <a:ext cx="878100" cy="50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8888700" cy="455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900">
                <a:solidFill>
                  <a:schemeClr val="dk1"/>
                </a:solidFill>
              </a:rPr>
              <a:t>&gt;Respect for Diversity:Valuing and respecting different cultures,perspectives,and backgrounds.</a:t>
            </a:r>
            <a:endParaRPr sz="290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pl" sz="2900">
                <a:solidFill>
                  <a:schemeClr val="dk1"/>
                </a:solidFill>
              </a:rPr>
              <a:t>&gt;Active Partition:Engaging in the community [locally or globally] to contribute to positive change. </a:t>
            </a:r>
            <a:endParaRPr sz="2900">
              <a:solidFill>
                <a:schemeClr val="dk1"/>
              </a:solidFill>
            </a:endParaRPr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775" y="2663871"/>
            <a:ext cx="3904151" cy="221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71752" y="2118865"/>
            <a:ext cx="2947350" cy="294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>
            <a:spLocks noGrp="1"/>
          </p:cNvSpPr>
          <p:nvPr>
            <p:ph type="title"/>
          </p:nvPr>
        </p:nvSpPr>
        <p:spPr>
          <a:xfrm rot="10800000">
            <a:off x="9847925" y="675550"/>
            <a:ext cx="382800" cy="2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7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8832300" cy="456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200">
                <a:solidFill>
                  <a:srgbClr val="FFFF00"/>
                </a:solidFill>
              </a:rPr>
              <a:t>EDUCATION AND ACTION </a:t>
            </a:r>
            <a:endParaRPr sz="2200">
              <a:solidFill>
                <a:srgbClr val="FFFF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pl" sz="2200">
                <a:solidFill>
                  <a:srgbClr val="FFFF00"/>
                </a:solidFill>
              </a:rPr>
              <a:t>&gt;Global Citizenship Education [GCED]:</a:t>
            </a:r>
            <a:endParaRPr sz="2200">
              <a:solidFill>
                <a:srgbClr val="FFFF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pl" sz="2200">
                <a:solidFill>
                  <a:srgbClr val="FFFF00"/>
                </a:solidFill>
              </a:rPr>
              <a:t>Crucial for developing critical thinking and a sense of shared humanity . It  teaches learns to understand global systems and their own place within them.</a:t>
            </a:r>
            <a:endParaRPr sz="2200">
              <a:solidFill>
                <a:srgbClr val="FFFF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pl" sz="2200">
                <a:solidFill>
                  <a:srgbClr val="FFFF00"/>
                </a:solidFill>
              </a:rPr>
              <a:t>EXAMPLES IN ACTION:</a:t>
            </a:r>
            <a:endParaRPr sz="2200">
              <a:solidFill>
                <a:srgbClr val="FFFF00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pl" sz="2200">
                <a:solidFill>
                  <a:srgbClr val="FFFF00"/>
                </a:solidFill>
              </a:rPr>
              <a:t>&gt;Particles in climate strikes,volunteering for international humanitarian aid ,advocating for human right online and offline,and practicing conscious consumerism [buying fair trade,reducing waste]</a:t>
            </a:r>
            <a:endParaRPr sz="220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>
            <a:spLocks noGrp="1"/>
          </p:cNvSpPr>
          <p:nvPr>
            <p:ph type="title"/>
          </p:nvPr>
        </p:nvSpPr>
        <p:spPr>
          <a:xfrm rot="10800000" flipH="1">
            <a:off x="9746775" y="270125"/>
            <a:ext cx="123900" cy="17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body" idx="1"/>
          </p:nvPr>
        </p:nvSpPr>
        <p:spPr>
          <a:xfrm>
            <a:off x="155850" y="123800"/>
            <a:ext cx="8832300" cy="456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4100" dirty="0">
                <a:solidFill>
                  <a:schemeClr val="dk1"/>
                </a:solidFill>
              </a:rPr>
              <a:t>THANK YOU FOR WATCHING THE PRESENTATION!</a:t>
            </a:r>
            <a:endParaRPr sz="4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41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pl" sz="3200" smtClean="0">
                <a:solidFill>
                  <a:schemeClr val="dk1"/>
                </a:solidFill>
              </a:rPr>
              <a:t>DONE </a:t>
            </a:r>
            <a:r>
              <a:rPr lang="pl" sz="3200">
                <a:solidFill>
                  <a:schemeClr val="dk1"/>
                </a:solidFill>
              </a:rPr>
              <a:t>BY </a:t>
            </a:r>
            <a:endParaRPr sz="32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pl" sz="3200" dirty="0">
                <a:solidFill>
                  <a:schemeClr val="dk1"/>
                </a:solidFill>
              </a:rPr>
              <a:t>HUBERT HAJDUKIEWICZ 7B </a:t>
            </a:r>
            <a:endParaRPr sz="3200" dirty="0">
              <a:solidFill>
                <a:schemeClr val="dk1"/>
              </a:solidFill>
            </a:endParaRPr>
          </a:p>
        </p:txBody>
      </p:sp>
      <p:pic>
        <p:nvPicPr>
          <p:cNvPr id="92" name="Google Shape;9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49464" y="4907139"/>
            <a:ext cx="236350" cy="236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158</Words>
  <Application>Microsoft Office PowerPoint</Application>
  <PresentationFormat>Pokaz na ekranie (16:9)</PresentationFormat>
  <Paragraphs>16</Paragraphs>
  <Slides>6</Slides>
  <Notes>6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9" baseType="lpstr">
      <vt:lpstr>Amatic SC</vt:lpstr>
      <vt:lpstr>Arial</vt:lpstr>
      <vt:lpstr>Simple Light</vt:lpstr>
      <vt:lpstr>global citizenship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 citizenship</dc:title>
  <cp:lastModifiedBy>Dell</cp:lastModifiedBy>
  <cp:revision>2</cp:revision>
  <dcterms:modified xsi:type="dcterms:W3CDTF">2025-11-27T19:17:50Z</dcterms:modified>
</cp:coreProperties>
</file>